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7"/>
  </p:notesMasterIdLst>
  <p:sldIdLst>
    <p:sldId id="256" r:id="rId3"/>
    <p:sldId id="304" r:id="rId4"/>
    <p:sldId id="282" r:id="rId5"/>
    <p:sldId id="259" r:id="rId6"/>
    <p:sldId id="302" r:id="rId7"/>
    <p:sldId id="271" r:id="rId8"/>
    <p:sldId id="288" r:id="rId9"/>
    <p:sldId id="290" r:id="rId10"/>
    <p:sldId id="277" r:id="rId11"/>
    <p:sldId id="280" r:id="rId12"/>
    <p:sldId id="278" r:id="rId13"/>
    <p:sldId id="300" r:id="rId14"/>
    <p:sldId id="275" r:id="rId15"/>
    <p:sldId id="274" r:id="rId16"/>
    <p:sldId id="301" r:id="rId17"/>
    <p:sldId id="303" r:id="rId18"/>
    <p:sldId id="284" r:id="rId19"/>
    <p:sldId id="285" r:id="rId20"/>
    <p:sldId id="295" r:id="rId21"/>
    <p:sldId id="296" r:id="rId22"/>
    <p:sldId id="297" r:id="rId23"/>
    <p:sldId id="286" r:id="rId24"/>
    <p:sldId id="272" r:id="rId25"/>
    <p:sldId id="29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E5F"/>
    <a:srgbClr val="113C91"/>
    <a:srgbClr val="215C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39D99-447D-4454-AF4C-7216D0B57B5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A4D0182-89D9-4A5B-866B-CF8D87AB584B}">
      <dgm:prSet/>
      <dgm:spPr>
        <a:solidFill>
          <a:schemeClr val="bg1"/>
        </a:solidFill>
        <a:ln>
          <a:solidFill>
            <a:schemeClr val="tx1"/>
          </a:solidFill>
        </a:ln>
      </dgm:spPr>
      <dgm:t>
        <a:bodyPr/>
        <a:lstStyle/>
        <a:p>
          <a:r>
            <a:rPr lang="en-US">
              <a:solidFill>
                <a:schemeClr val="tx1"/>
              </a:solidFill>
            </a:rPr>
            <a:t>Deadline for submissions: March 15</a:t>
          </a:r>
          <a:r>
            <a:rPr lang="en-US" baseline="30000">
              <a:solidFill>
                <a:schemeClr val="tx1"/>
              </a:solidFill>
            </a:rPr>
            <a:t>th</a:t>
          </a:r>
          <a:r>
            <a:rPr lang="en-US">
              <a:solidFill>
                <a:schemeClr val="tx1"/>
              </a:solidFill>
            </a:rPr>
            <a:t>, 2026.</a:t>
          </a:r>
        </a:p>
      </dgm:t>
    </dgm:pt>
    <dgm:pt modelId="{830F2281-7B43-4C0B-8D81-C360FAE878A9}" type="parTrans" cxnId="{027CFAA5-7E59-4BC4-B927-6B21B03BEDDC}">
      <dgm:prSet/>
      <dgm:spPr/>
      <dgm:t>
        <a:bodyPr/>
        <a:lstStyle/>
        <a:p>
          <a:endParaRPr lang="en-US"/>
        </a:p>
      </dgm:t>
    </dgm:pt>
    <dgm:pt modelId="{105F3D00-32DE-46AE-965C-F42045665FE2}" type="sibTrans" cxnId="{027CFAA5-7E59-4BC4-B927-6B21B03BEDDC}">
      <dgm:prSet/>
      <dgm:spPr>
        <a:solidFill>
          <a:srgbClr val="C00000">
            <a:alpha val="90000"/>
          </a:srgbClr>
        </a:solidFill>
        <a:ln>
          <a:solidFill>
            <a:srgbClr val="C00000">
              <a:alpha val="90000"/>
            </a:srgbClr>
          </a:solidFill>
        </a:ln>
      </dgm:spPr>
      <dgm:t>
        <a:bodyPr/>
        <a:lstStyle/>
        <a:p>
          <a:endParaRPr lang="en-US"/>
        </a:p>
      </dgm:t>
    </dgm:pt>
    <dgm:pt modelId="{4CB1A0A2-E452-4310-A386-7B41F220FE26}">
      <dgm:prSet/>
      <dgm:spPr>
        <a:solidFill>
          <a:schemeClr val="bg1"/>
        </a:solidFill>
      </dgm:spPr>
      <dgm:t>
        <a:bodyPr/>
        <a:lstStyle/>
        <a:p>
          <a:r>
            <a:rPr lang="en-US">
              <a:solidFill>
                <a:schemeClr val="tx1"/>
              </a:solidFill>
            </a:rPr>
            <a:t>President’s Budget is announced in March/April.</a:t>
          </a:r>
        </a:p>
      </dgm:t>
    </dgm:pt>
    <dgm:pt modelId="{BD5C0839-8AAA-4AE3-ABFC-7007F8AD9F4A}" type="parTrans" cxnId="{03BC9550-9CAA-40E4-AC6B-706063184B63}">
      <dgm:prSet/>
      <dgm:spPr/>
      <dgm:t>
        <a:bodyPr/>
        <a:lstStyle/>
        <a:p>
          <a:endParaRPr lang="en-US"/>
        </a:p>
      </dgm:t>
    </dgm:pt>
    <dgm:pt modelId="{6E0D3D0E-FA7C-44C3-A708-6424032B7D4B}" type="sibTrans" cxnId="{03BC9550-9CAA-40E4-AC6B-706063184B63}">
      <dgm:prSet/>
      <dgm:spPr>
        <a:solidFill>
          <a:srgbClr val="C00000">
            <a:alpha val="90000"/>
          </a:srgbClr>
        </a:solidFill>
        <a:ln>
          <a:solidFill>
            <a:srgbClr val="C00000">
              <a:alpha val="90000"/>
            </a:srgbClr>
          </a:solidFill>
        </a:ln>
      </dgm:spPr>
      <dgm:t>
        <a:bodyPr/>
        <a:lstStyle/>
        <a:p>
          <a:endParaRPr lang="en-US"/>
        </a:p>
      </dgm:t>
    </dgm:pt>
    <dgm:pt modelId="{485893CE-A3A2-45D5-AD9C-DD193B1DBB68}">
      <dgm:prSet/>
      <dgm:spPr>
        <a:solidFill>
          <a:schemeClr val="bg1"/>
        </a:solidFill>
      </dgm:spPr>
      <dgm:t>
        <a:bodyPr/>
        <a:lstStyle/>
        <a:p>
          <a:r>
            <a:rPr lang="en-US">
              <a:solidFill>
                <a:schemeClr val="tx1"/>
              </a:solidFill>
            </a:rPr>
            <a:t>Subcommittees start drafting bills.</a:t>
          </a:r>
        </a:p>
      </dgm:t>
    </dgm:pt>
    <dgm:pt modelId="{5E34C4CF-EF7C-48A9-A0B3-3B6B2F7D3323}" type="parTrans" cxnId="{5D61DA44-10D5-41D1-9859-344AA287D931}">
      <dgm:prSet/>
      <dgm:spPr/>
      <dgm:t>
        <a:bodyPr/>
        <a:lstStyle/>
        <a:p>
          <a:endParaRPr lang="en-US"/>
        </a:p>
      </dgm:t>
    </dgm:pt>
    <dgm:pt modelId="{8DAA81D7-C0B5-4356-B716-7522A73CA272}" type="sibTrans" cxnId="{5D61DA44-10D5-41D1-9859-344AA287D931}">
      <dgm:prSet/>
      <dgm:spPr>
        <a:solidFill>
          <a:srgbClr val="C00000">
            <a:alpha val="90000"/>
          </a:srgbClr>
        </a:solidFill>
        <a:ln>
          <a:solidFill>
            <a:srgbClr val="C00000">
              <a:alpha val="90000"/>
            </a:srgbClr>
          </a:solidFill>
        </a:ln>
      </dgm:spPr>
      <dgm:t>
        <a:bodyPr/>
        <a:lstStyle/>
        <a:p>
          <a:endParaRPr lang="en-US"/>
        </a:p>
      </dgm:t>
    </dgm:pt>
    <dgm:pt modelId="{71FA3020-306D-423A-962F-5A2B0B3DC6FC}">
      <dgm:prSet/>
      <dgm:spPr>
        <a:solidFill>
          <a:schemeClr val="bg1"/>
        </a:solidFill>
      </dgm:spPr>
      <dgm:t>
        <a:bodyPr/>
        <a:lstStyle/>
        <a:p>
          <a:r>
            <a:rPr lang="en-US">
              <a:solidFill>
                <a:schemeClr val="tx1"/>
              </a:solidFill>
            </a:rPr>
            <a:t>Mark Ups occur in May, June, July, and September. </a:t>
          </a:r>
        </a:p>
      </dgm:t>
    </dgm:pt>
    <dgm:pt modelId="{31058C1A-E6F7-4616-8A03-09FDC6B5FE7A}" type="parTrans" cxnId="{1A6C8408-7F8E-46F4-82D7-98C25EC97BA4}">
      <dgm:prSet/>
      <dgm:spPr/>
      <dgm:t>
        <a:bodyPr/>
        <a:lstStyle/>
        <a:p>
          <a:endParaRPr lang="en-US"/>
        </a:p>
      </dgm:t>
    </dgm:pt>
    <dgm:pt modelId="{0118FC52-B26A-49CB-8AD5-ECF4D21006ED}" type="sibTrans" cxnId="{1A6C8408-7F8E-46F4-82D7-98C25EC97BA4}">
      <dgm:prSet/>
      <dgm:spPr>
        <a:solidFill>
          <a:srgbClr val="C00000">
            <a:alpha val="90000"/>
          </a:srgbClr>
        </a:solidFill>
        <a:ln>
          <a:solidFill>
            <a:srgbClr val="C00000">
              <a:alpha val="90000"/>
            </a:srgbClr>
          </a:solidFill>
        </a:ln>
      </dgm:spPr>
      <dgm:t>
        <a:bodyPr/>
        <a:lstStyle/>
        <a:p>
          <a:endParaRPr lang="en-US"/>
        </a:p>
      </dgm:t>
    </dgm:pt>
    <dgm:pt modelId="{F53DC4B0-AD18-4250-A7B3-64769C887381}">
      <dgm:prSet/>
      <dgm:spPr>
        <a:solidFill>
          <a:schemeClr val="bg1"/>
        </a:solidFill>
      </dgm:spPr>
      <dgm:t>
        <a:bodyPr/>
        <a:lstStyle/>
        <a:p>
          <a:r>
            <a:rPr lang="en-US">
              <a:solidFill>
                <a:schemeClr val="tx1"/>
              </a:solidFill>
            </a:rPr>
            <a:t>Government spending deadline is September 30</a:t>
          </a:r>
          <a:r>
            <a:rPr lang="en-US" baseline="30000">
              <a:solidFill>
                <a:schemeClr val="tx1"/>
              </a:solidFill>
            </a:rPr>
            <a:t>th</a:t>
          </a:r>
          <a:r>
            <a:rPr lang="en-US">
              <a:solidFill>
                <a:schemeClr val="tx1"/>
              </a:solidFill>
            </a:rPr>
            <a:t> every year.</a:t>
          </a:r>
        </a:p>
      </dgm:t>
    </dgm:pt>
    <dgm:pt modelId="{85F51C6F-8752-494C-BD7E-FC64EE8AF9A3}" type="parTrans" cxnId="{50B51FCA-60E5-46D5-A585-F1BBD516139D}">
      <dgm:prSet/>
      <dgm:spPr/>
      <dgm:t>
        <a:bodyPr/>
        <a:lstStyle/>
        <a:p>
          <a:endParaRPr lang="en-US"/>
        </a:p>
      </dgm:t>
    </dgm:pt>
    <dgm:pt modelId="{9CBD46E6-90B9-4A1F-BC46-31269727BE02}" type="sibTrans" cxnId="{50B51FCA-60E5-46D5-A585-F1BBD516139D}">
      <dgm:prSet/>
      <dgm:spPr/>
      <dgm:t>
        <a:bodyPr/>
        <a:lstStyle/>
        <a:p>
          <a:endParaRPr lang="en-US"/>
        </a:p>
      </dgm:t>
    </dgm:pt>
    <dgm:pt modelId="{B975D775-69AB-4768-B350-C99F72AB0A47}" type="pres">
      <dgm:prSet presAssocID="{99339D99-447D-4454-AF4C-7216D0B57B5C}" presName="outerComposite" presStyleCnt="0">
        <dgm:presLayoutVars>
          <dgm:chMax val="5"/>
          <dgm:dir/>
          <dgm:resizeHandles val="exact"/>
        </dgm:presLayoutVars>
      </dgm:prSet>
      <dgm:spPr/>
    </dgm:pt>
    <dgm:pt modelId="{343F8B78-8ADE-4848-9BC6-8FDD8938FE50}" type="pres">
      <dgm:prSet presAssocID="{99339D99-447D-4454-AF4C-7216D0B57B5C}" presName="dummyMaxCanvas" presStyleCnt="0">
        <dgm:presLayoutVars/>
      </dgm:prSet>
      <dgm:spPr/>
    </dgm:pt>
    <dgm:pt modelId="{F5BD5E4B-BD2E-4DDE-B349-BD9257E81BC1}" type="pres">
      <dgm:prSet presAssocID="{99339D99-447D-4454-AF4C-7216D0B57B5C}" presName="FiveNodes_1" presStyleLbl="node1" presStyleIdx="0" presStyleCnt="5" custLinFactNeighborX="156" custLinFactNeighborY="-50000">
        <dgm:presLayoutVars>
          <dgm:bulletEnabled val="1"/>
        </dgm:presLayoutVars>
      </dgm:prSet>
      <dgm:spPr/>
    </dgm:pt>
    <dgm:pt modelId="{21AF7E20-1C44-4F56-8895-0EB0E1EC5BC2}" type="pres">
      <dgm:prSet presAssocID="{99339D99-447D-4454-AF4C-7216D0B57B5C}" presName="FiveNodes_2" presStyleLbl="node1" presStyleIdx="1" presStyleCnt="5">
        <dgm:presLayoutVars>
          <dgm:bulletEnabled val="1"/>
        </dgm:presLayoutVars>
      </dgm:prSet>
      <dgm:spPr/>
    </dgm:pt>
    <dgm:pt modelId="{6D6FAE18-828B-4CE8-8DFD-6ECE2F73C2A3}" type="pres">
      <dgm:prSet presAssocID="{99339D99-447D-4454-AF4C-7216D0B57B5C}" presName="FiveNodes_3" presStyleLbl="node1" presStyleIdx="2" presStyleCnt="5">
        <dgm:presLayoutVars>
          <dgm:bulletEnabled val="1"/>
        </dgm:presLayoutVars>
      </dgm:prSet>
      <dgm:spPr/>
    </dgm:pt>
    <dgm:pt modelId="{6093ADAA-6011-4420-8731-15267A892C7B}" type="pres">
      <dgm:prSet presAssocID="{99339D99-447D-4454-AF4C-7216D0B57B5C}" presName="FiveNodes_4" presStyleLbl="node1" presStyleIdx="3" presStyleCnt="5">
        <dgm:presLayoutVars>
          <dgm:bulletEnabled val="1"/>
        </dgm:presLayoutVars>
      </dgm:prSet>
      <dgm:spPr/>
    </dgm:pt>
    <dgm:pt modelId="{26F70FCC-EA93-415A-A732-AD6FAED40902}" type="pres">
      <dgm:prSet presAssocID="{99339D99-447D-4454-AF4C-7216D0B57B5C}" presName="FiveNodes_5" presStyleLbl="node1" presStyleIdx="4" presStyleCnt="5">
        <dgm:presLayoutVars>
          <dgm:bulletEnabled val="1"/>
        </dgm:presLayoutVars>
      </dgm:prSet>
      <dgm:spPr/>
    </dgm:pt>
    <dgm:pt modelId="{6FE1D785-7382-4903-8A95-DA9D3C6F55DD}" type="pres">
      <dgm:prSet presAssocID="{99339D99-447D-4454-AF4C-7216D0B57B5C}" presName="FiveConn_1-2" presStyleLbl="fgAccFollowNode1" presStyleIdx="0" presStyleCnt="4" custScaleX="118416" custScaleY="171325">
        <dgm:presLayoutVars>
          <dgm:bulletEnabled val="1"/>
        </dgm:presLayoutVars>
      </dgm:prSet>
      <dgm:spPr/>
    </dgm:pt>
    <dgm:pt modelId="{457F37EE-8CB5-4C7B-9913-966A958B69E2}" type="pres">
      <dgm:prSet presAssocID="{99339D99-447D-4454-AF4C-7216D0B57B5C}" presName="FiveConn_2-3" presStyleLbl="fgAccFollowNode1" presStyleIdx="1" presStyleCnt="4" custScaleX="118001" custScaleY="171325">
        <dgm:presLayoutVars>
          <dgm:bulletEnabled val="1"/>
        </dgm:presLayoutVars>
      </dgm:prSet>
      <dgm:spPr/>
    </dgm:pt>
    <dgm:pt modelId="{FB0F54F4-90AE-456E-AC8F-B8C569B80A22}" type="pres">
      <dgm:prSet presAssocID="{99339D99-447D-4454-AF4C-7216D0B57B5C}" presName="FiveConn_3-4" presStyleLbl="fgAccFollowNode1" presStyleIdx="2" presStyleCnt="4" custScaleX="118416" custScaleY="171325">
        <dgm:presLayoutVars>
          <dgm:bulletEnabled val="1"/>
        </dgm:presLayoutVars>
      </dgm:prSet>
      <dgm:spPr/>
    </dgm:pt>
    <dgm:pt modelId="{80677646-334B-4E2E-ABEE-8C5116B913E1}" type="pres">
      <dgm:prSet presAssocID="{99339D99-447D-4454-AF4C-7216D0B57B5C}" presName="FiveConn_4-5" presStyleLbl="fgAccFollowNode1" presStyleIdx="3" presStyleCnt="4" custScaleX="118827" custScaleY="170647">
        <dgm:presLayoutVars>
          <dgm:bulletEnabled val="1"/>
        </dgm:presLayoutVars>
      </dgm:prSet>
      <dgm:spPr/>
    </dgm:pt>
    <dgm:pt modelId="{B1247B07-5565-44E7-B731-6080366CE065}" type="pres">
      <dgm:prSet presAssocID="{99339D99-447D-4454-AF4C-7216D0B57B5C}" presName="FiveNodes_1_text" presStyleLbl="node1" presStyleIdx="4" presStyleCnt="5">
        <dgm:presLayoutVars>
          <dgm:bulletEnabled val="1"/>
        </dgm:presLayoutVars>
      </dgm:prSet>
      <dgm:spPr/>
    </dgm:pt>
    <dgm:pt modelId="{750F7B09-7020-4B58-A1DD-752D5CA476B3}" type="pres">
      <dgm:prSet presAssocID="{99339D99-447D-4454-AF4C-7216D0B57B5C}" presName="FiveNodes_2_text" presStyleLbl="node1" presStyleIdx="4" presStyleCnt="5">
        <dgm:presLayoutVars>
          <dgm:bulletEnabled val="1"/>
        </dgm:presLayoutVars>
      </dgm:prSet>
      <dgm:spPr/>
    </dgm:pt>
    <dgm:pt modelId="{9D20E377-7A0D-416C-A81F-5683EF68F292}" type="pres">
      <dgm:prSet presAssocID="{99339D99-447D-4454-AF4C-7216D0B57B5C}" presName="FiveNodes_3_text" presStyleLbl="node1" presStyleIdx="4" presStyleCnt="5">
        <dgm:presLayoutVars>
          <dgm:bulletEnabled val="1"/>
        </dgm:presLayoutVars>
      </dgm:prSet>
      <dgm:spPr/>
    </dgm:pt>
    <dgm:pt modelId="{AAFE57A7-B389-4845-888A-1CE8B679337A}" type="pres">
      <dgm:prSet presAssocID="{99339D99-447D-4454-AF4C-7216D0B57B5C}" presName="FiveNodes_4_text" presStyleLbl="node1" presStyleIdx="4" presStyleCnt="5">
        <dgm:presLayoutVars>
          <dgm:bulletEnabled val="1"/>
        </dgm:presLayoutVars>
      </dgm:prSet>
      <dgm:spPr/>
    </dgm:pt>
    <dgm:pt modelId="{D7AE2190-300C-48AC-9064-3E48B3DE4EFE}" type="pres">
      <dgm:prSet presAssocID="{99339D99-447D-4454-AF4C-7216D0B57B5C}" presName="FiveNodes_5_text" presStyleLbl="node1" presStyleIdx="4" presStyleCnt="5">
        <dgm:presLayoutVars>
          <dgm:bulletEnabled val="1"/>
        </dgm:presLayoutVars>
      </dgm:prSet>
      <dgm:spPr/>
    </dgm:pt>
  </dgm:ptLst>
  <dgm:cxnLst>
    <dgm:cxn modelId="{D34A4E06-CDF5-456C-9655-7C546F1F3F81}" type="presOf" srcId="{105F3D00-32DE-46AE-965C-F42045665FE2}" destId="{6FE1D785-7382-4903-8A95-DA9D3C6F55DD}" srcOrd="0" destOrd="0" presId="urn:microsoft.com/office/officeart/2005/8/layout/vProcess5"/>
    <dgm:cxn modelId="{1A6C8408-7F8E-46F4-82D7-98C25EC97BA4}" srcId="{99339D99-447D-4454-AF4C-7216D0B57B5C}" destId="{71FA3020-306D-423A-962F-5A2B0B3DC6FC}" srcOrd="3" destOrd="0" parTransId="{31058C1A-E6F7-4616-8A03-09FDC6B5FE7A}" sibTransId="{0118FC52-B26A-49CB-8AD5-ECF4D21006ED}"/>
    <dgm:cxn modelId="{ABB4C50A-32AB-4075-82DB-4D94A05810D5}" type="presOf" srcId="{485893CE-A3A2-45D5-AD9C-DD193B1DBB68}" destId="{9D20E377-7A0D-416C-A81F-5683EF68F292}" srcOrd="1" destOrd="0" presId="urn:microsoft.com/office/officeart/2005/8/layout/vProcess5"/>
    <dgm:cxn modelId="{5C099F24-736C-4230-A91C-E88E84A42D83}" type="presOf" srcId="{4CB1A0A2-E452-4310-A386-7B41F220FE26}" destId="{21AF7E20-1C44-4F56-8895-0EB0E1EC5BC2}" srcOrd="0" destOrd="0" presId="urn:microsoft.com/office/officeart/2005/8/layout/vProcess5"/>
    <dgm:cxn modelId="{E3A23633-496A-41BB-AEF4-04BA456DA0E9}" type="presOf" srcId="{4A4D0182-89D9-4A5B-866B-CF8D87AB584B}" destId="{F5BD5E4B-BD2E-4DDE-B349-BD9257E81BC1}" srcOrd="0" destOrd="0" presId="urn:microsoft.com/office/officeart/2005/8/layout/vProcess5"/>
    <dgm:cxn modelId="{5D61DA44-10D5-41D1-9859-344AA287D931}" srcId="{99339D99-447D-4454-AF4C-7216D0B57B5C}" destId="{485893CE-A3A2-45D5-AD9C-DD193B1DBB68}" srcOrd="2" destOrd="0" parTransId="{5E34C4CF-EF7C-48A9-A0B3-3B6B2F7D3323}" sibTransId="{8DAA81D7-C0B5-4356-B716-7522A73CA272}"/>
    <dgm:cxn modelId="{4081674D-0225-4BF3-B35E-5EFC383C1F20}" type="presOf" srcId="{485893CE-A3A2-45D5-AD9C-DD193B1DBB68}" destId="{6D6FAE18-828B-4CE8-8DFD-6ECE2F73C2A3}" srcOrd="0" destOrd="0" presId="urn:microsoft.com/office/officeart/2005/8/layout/vProcess5"/>
    <dgm:cxn modelId="{03BC9550-9CAA-40E4-AC6B-706063184B63}" srcId="{99339D99-447D-4454-AF4C-7216D0B57B5C}" destId="{4CB1A0A2-E452-4310-A386-7B41F220FE26}" srcOrd="1" destOrd="0" parTransId="{BD5C0839-8AAA-4AE3-ABFC-7007F8AD9F4A}" sibTransId="{6E0D3D0E-FA7C-44C3-A708-6424032B7D4B}"/>
    <dgm:cxn modelId="{6B2D1B73-CF61-466B-9D9E-86BA9D0D6653}" type="presOf" srcId="{F53DC4B0-AD18-4250-A7B3-64769C887381}" destId="{D7AE2190-300C-48AC-9064-3E48B3DE4EFE}" srcOrd="1" destOrd="0" presId="urn:microsoft.com/office/officeart/2005/8/layout/vProcess5"/>
    <dgm:cxn modelId="{4F4C2A57-4627-48B5-BAC7-E382EB1BF3B9}" type="presOf" srcId="{4CB1A0A2-E452-4310-A386-7B41F220FE26}" destId="{750F7B09-7020-4B58-A1DD-752D5CA476B3}" srcOrd="1" destOrd="0" presId="urn:microsoft.com/office/officeart/2005/8/layout/vProcess5"/>
    <dgm:cxn modelId="{3851618A-005D-49B1-92C5-092725645E38}" type="presOf" srcId="{0118FC52-B26A-49CB-8AD5-ECF4D21006ED}" destId="{80677646-334B-4E2E-ABEE-8C5116B913E1}" srcOrd="0" destOrd="0" presId="urn:microsoft.com/office/officeart/2005/8/layout/vProcess5"/>
    <dgm:cxn modelId="{401B9EA5-E657-4774-9BD8-61C92691F300}" type="presOf" srcId="{71FA3020-306D-423A-962F-5A2B0B3DC6FC}" destId="{6093ADAA-6011-4420-8731-15267A892C7B}" srcOrd="0" destOrd="0" presId="urn:microsoft.com/office/officeart/2005/8/layout/vProcess5"/>
    <dgm:cxn modelId="{027CFAA5-7E59-4BC4-B927-6B21B03BEDDC}" srcId="{99339D99-447D-4454-AF4C-7216D0B57B5C}" destId="{4A4D0182-89D9-4A5B-866B-CF8D87AB584B}" srcOrd="0" destOrd="0" parTransId="{830F2281-7B43-4C0B-8D81-C360FAE878A9}" sibTransId="{105F3D00-32DE-46AE-965C-F42045665FE2}"/>
    <dgm:cxn modelId="{6F37C6AD-4140-46CD-A2B2-143348F5A33C}" type="presOf" srcId="{F53DC4B0-AD18-4250-A7B3-64769C887381}" destId="{26F70FCC-EA93-415A-A732-AD6FAED40902}" srcOrd="0" destOrd="0" presId="urn:microsoft.com/office/officeart/2005/8/layout/vProcess5"/>
    <dgm:cxn modelId="{336C8AB2-3384-4B7D-A8BA-267701F8FCB2}" type="presOf" srcId="{4A4D0182-89D9-4A5B-866B-CF8D87AB584B}" destId="{B1247B07-5565-44E7-B731-6080366CE065}" srcOrd="1" destOrd="0" presId="urn:microsoft.com/office/officeart/2005/8/layout/vProcess5"/>
    <dgm:cxn modelId="{50B51FCA-60E5-46D5-A585-F1BBD516139D}" srcId="{99339D99-447D-4454-AF4C-7216D0B57B5C}" destId="{F53DC4B0-AD18-4250-A7B3-64769C887381}" srcOrd="4" destOrd="0" parTransId="{85F51C6F-8752-494C-BD7E-FC64EE8AF9A3}" sibTransId="{9CBD46E6-90B9-4A1F-BC46-31269727BE02}"/>
    <dgm:cxn modelId="{FA7E1ECD-334F-4CA9-8C75-83821FA47E9A}" type="presOf" srcId="{71FA3020-306D-423A-962F-5A2B0B3DC6FC}" destId="{AAFE57A7-B389-4845-888A-1CE8B679337A}" srcOrd="1" destOrd="0" presId="urn:microsoft.com/office/officeart/2005/8/layout/vProcess5"/>
    <dgm:cxn modelId="{FF55D8DA-6789-49EC-9B66-1F8EA4142C48}" type="presOf" srcId="{99339D99-447D-4454-AF4C-7216D0B57B5C}" destId="{B975D775-69AB-4768-B350-C99F72AB0A47}" srcOrd="0" destOrd="0" presId="urn:microsoft.com/office/officeart/2005/8/layout/vProcess5"/>
    <dgm:cxn modelId="{B5CCEFE5-BB45-4101-B01D-5B82753D4F45}" type="presOf" srcId="{6E0D3D0E-FA7C-44C3-A708-6424032B7D4B}" destId="{457F37EE-8CB5-4C7B-9913-966A958B69E2}" srcOrd="0" destOrd="0" presId="urn:microsoft.com/office/officeart/2005/8/layout/vProcess5"/>
    <dgm:cxn modelId="{8CDB32F1-409A-490E-B9ED-516E7B7787BD}" type="presOf" srcId="{8DAA81D7-C0B5-4356-B716-7522A73CA272}" destId="{FB0F54F4-90AE-456E-AC8F-B8C569B80A22}" srcOrd="0" destOrd="0" presId="urn:microsoft.com/office/officeart/2005/8/layout/vProcess5"/>
    <dgm:cxn modelId="{2408D8E9-CA62-4C4A-BCC0-87AB4B89B69E}" type="presParOf" srcId="{B975D775-69AB-4768-B350-C99F72AB0A47}" destId="{343F8B78-8ADE-4848-9BC6-8FDD8938FE50}" srcOrd="0" destOrd="0" presId="urn:microsoft.com/office/officeart/2005/8/layout/vProcess5"/>
    <dgm:cxn modelId="{5352A08C-7BEE-4EF5-AC62-A827485A0D1B}" type="presParOf" srcId="{B975D775-69AB-4768-B350-C99F72AB0A47}" destId="{F5BD5E4B-BD2E-4DDE-B349-BD9257E81BC1}" srcOrd="1" destOrd="0" presId="urn:microsoft.com/office/officeart/2005/8/layout/vProcess5"/>
    <dgm:cxn modelId="{C2F86DAA-C468-471C-802D-52946EC81AD4}" type="presParOf" srcId="{B975D775-69AB-4768-B350-C99F72AB0A47}" destId="{21AF7E20-1C44-4F56-8895-0EB0E1EC5BC2}" srcOrd="2" destOrd="0" presId="urn:microsoft.com/office/officeart/2005/8/layout/vProcess5"/>
    <dgm:cxn modelId="{F624F338-9CC3-49C9-B376-6C64304C36AA}" type="presParOf" srcId="{B975D775-69AB-4768-B350-C99F72AB0A47}" destId="{6D6FAE18-828B-4CE8-8DFD-6ECE2F73C2A3}" srcOrd="3" destOrd="0" presId="urn:microsoft.com/office/officeart/2005/8/layout/vProcess5"/>
    <dgm:cxn modelId="{1BEA6090-E36C-4FE7-95E6-759DB3FB8AFA}" type="presParOf" srcId="{B975D775-69AB-4768-B350-C99F72AB0A47}" destId="{6093ADAA-6011-4420-8731-15267A892C7B}" srcOrd="4" destOrd="0" presId="urn:microsoft.com/office/officeart/2005/8/layout/vProcess5"/>
    <dgm:cxn modelId="{1BA6BF14-3479-4A2A-B4A8-840C7D40FE06}" type="presParOf" srcId="{B975D775-69AB-4768-B350-C99F72AB0A47}" destId="{26F70FCC-EA93-415A-A732-AD6FAED40902}" srcOrd="5" destOrd="0" presId="urn:microsoft.com/office/officeart/2005/8/layout/vProcess5"/>
    <dgm:cxn modelId="{EFCEB8F9-7260-48E0-9C9F-E26F2673E209}" type="presParOf" srcId="{B975D775-69AB-4768-B350-C99F72AB0A47}" destId="{6FE1D785-7382-4903-8A95-DA9D3C6F55DD}" srcOrd="6" destOrd="0" presId="urn:microsoft.com/office/officeart/2005/8/layout/vProcess5"/>
    <dgm:cxn modelId="{ACF34858-E7A9-4E3B-802A-43208677109A}" type="presParOf" srcId="{B975D775-69AB-4768-B350-C99F72AB0A47}" destId="{457F37EE-8CB5-4C7B-9913-966A958B69E2}" srcOrd="7" destOrd="0" presId="urn:microsoft.com/office/officeart/2005/8/layout/vProcess5"/>
    <dgm:cxn modelId="{76E38E66-F7A5-4D35-A4E5-0F248A7B12A7}" type="presParOf" srcId="{B975D775-69AB-4768-B350-C99F72AB0A47}" destId="{FB0F54F4-90AE-456E-AC8F-B8C569B80A22}" srcOrd="8" destOrd="0" presId="urn:microsoft.com/office/officeart/2005/8/layout/vProcess5"/>
    <dgm:cxn modelId="{BF714295-0447-4C35-A090-16CC54706BF9}" type="presParOf" srcId="{B975D775-69AB-4768-B350-C99F72AB0A47}" destId="{80677646-334B-4E2E-ABEE-8C5116B913E1}" srcOrd="9" destOrd="0" presId="urn:microsoft.com/office/officeart/2005/8/layout/vProcess5"/>
    <dgm:cxn modelId="{99AD5DBB-6752-4148-A4FE-E277BF2FBF45}" type="presParOf" srcId="{B975D775-69AB-4768-B350-C99F72AB0A47}" destId="{B1247B07-5565-44E7-B731-6080366CE065}" srcOrd="10" destOrd="0" presId="urn:microsoft.com/office/officeart/2005/8/layout/vProcess5"/>
    <dgm:cxn modelId="{2B53D7A3-F5F1-42B4-B277-71B657A61671}" type="presParOf" srcId="{B975D775-69AB-4768-B350-C99F72AB0A47}" destId="{750F7B09-7020-4B58-A1DD-752D5CA476B3}" srcOrd="11" destOrd="0" presId="urn:microsoft.com/office/officeart/2005/8/layout/vProcess5"/>
    <dgm:cxn modelId="{43B8468A-79F1-4757-8DEC-CA01D7D5550C}" type="presParOf" srcId="{B975D775-69AB-4768-B350-C99F72AB0A47}" destId="{9D20E377-7A0D-416C-A81F-5683EF68F292}" srcOrd="12" destOrd="0" presId="urn:microsoft.com/office/officeart/2005/8/layout/vProcess5"/>
    <dgm:cxn modelId="{88AE6E67-AC77-456F-8391-EBFEC2F83263}" type="presParOf" srcId="{B975D775-69AB-4768-B350-C99F72AB0A47}" destId="{AAFE57A7-B389-4845-888A-1CE8B679337A}" srcOrd="13" destOrd="0" presId="urn:microsoft.com/office/officeart/2005/8/layout/vProcess5"/>
    <dgm:cxn modelId="{0B371D1B-CA7E-4076-85FC-5A0E0A923313}" type="presParOf" srcId="{B975D775-69AB-4768-B350-C99F72AB0A47}" destId="{D7AE2190-300C-48AC-9064-3E48B3DE4EF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288887-49FF-4057-83C1-04A1D26C069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9E45E0B-C455-4B6E-8BB6-57CE5D2BF8B9}">
      <dgm:prSet custT="1"/>
      <dgm:spPr/>
      <dgm:t>
        <a:bodyPr/>
        <a:lstStyle/>
        <a:p>
          <a:pPr>
            <a:lnSpc>
              <a:spcPct val="100000"/>
            </a:lnSpc>
          </a:pPr>
          <a:r>
            <a:rPr lang="en-US" sz="2000">
              <a:solidFill>
                <a:schemeClr val="bg1"/>
              </a:solidFill>
            </a:rPr>
            <a:t>The Congressman is only allowed 15 CPF submissions</a:t>
          </a:r>
        </a:p>
      </dgm:t>
    </dgm:pt>
    <dgm:pt modelId="{151B0EE0-FF2C-4C42-9491-E15F714415AF}" type="parTrans" cxnId="{40FC7DA4-8556-4EC5-BBB0-12A75C89099B}">
      <dgm:prSet/>
      <dgm:spPr/>
      <dgm:t>
        <a:bodyPr/>
        <a:lstStyle/>
        <a:p>
          <a:endParaRPr lang="en-US"/>
        </a:p>
      </dgm:t>
    </dgm:pt>
    <dgm:pt modelId="{6FB32A3C-ECAD-4C92-9BD6-5361C673A888}" type="sibTrans" cxnId="{40FC7DA4-8556-4EC5-BBB0-12A75C89099B}">
      <dgm:prSet/>
      <dgm:spPr/>
      <dgm:t>
        <a:bodyPr/>
        <a:lstStyle/>
        <a:p>
          <a:endParaRPr lang="en-US"/>
        </a:p>
      </dgm:t>
    </dgm:pt>
    <dgm:pt modelId="{46E95E40-B407-4051-BDC7-7ABC7670E813}">
      <dgm:prSet/>
      <dgm:spPr/>
      <dgm:t>
        <a:bodyPr/>
        <a:lstStyle/>
        <a:p>
          <a:pPr>
            <a:lnSpc>
              <a:spcPct val="100000"/>
            </a:lnSpc>
          </a:pPr>
          <a:r>
            <a:rPr lang="en-US">
              <a:solidFill>
                <a:schemeClr val="bg1"/>
              </a:solidFill>
            </a:rPr>
            <a:t>Applications must be 100% correct</a:t>
          </a:r>
        </a:p>
      </dgm:t>
    </dgm:pt>
    <dgm:pt modelId="{0C967A16-F252-4193-BF42-BC8B23A6DC36}" type="parTrans" cxnId="{48E214E3-1784-4D2E-A4E8-32F970FCA3F2}">
      <dgm:prSet/>
      <dgm:spPr/>
      <dgm:t>
        <a:bodyPr/>
        <a:lstStyle/>
        <a:p>
          <a:endParaRPr lang="en-US"/>
        </a:p>
      </dgm:t>
    </dgm:pt>
    <dgm:pt modelId="{16DC3BBA-401A-4253-8DA7-F956098BF8F5}" type="sibTrans" cxnId="{48E214E3-1784-4D2E-A4E8-32F970FCA3F2}">
      <dgm:prSet/>
      <dgm:spPr/>
      <dgm:t>
        <a:bodyPr/>
        <a:lstStyle/>
        <a:p>
          <a:endParaRPr lang="en-US"/>
        </a:p>
      </dgm:t>
    </dgm:pt>
    <dgm:pt modelId="{D3F4AB90-F008-4530-8DD5-768873741EB1}">
      <dgm:prSet/>
      <dgm:spPr/>
      <dgm:t>
        <a:bodyPr/>
        <a:lstStyle/>
        <a:p>
          <a:pPr>
            <a:lnSpc>
              <a:spcPct val="100000"/>
            </a:lnSpc>
          </a:pPr>
          <a:r>
            <a:rPr lang="en-US">
              <a:solidFill>
                <a:schemeClr val="bg1"/>
              </a:solidFill>
            </a:rPr>
            <a:t>General District Nexus</a:t>
          </a:r>
        </a:p>
      </dgm:t>
    </dgm:pt>
    <dgm:pt modelId="{F82ABA9E-FFDF-4CAF-92B4-1A89690800B3}" type="parTrans" cxnId="{F56C2BB1-BE75-4529-B4DE-B6CE31C3E270}">
      <dgm:prSet/>
      <dgm:spPr/>
      <dgm:t>
        <a:bodyPr/>
        <a:lstStyle/>
        <a:p>
          <a:endParaRPr lang="en-US"/>
        </a:p>
      </dgm:t>
    </dgm:pt>
    <dgm:pt modelId="{ABE8CF21-7F8F-49D2-A755-E9906BC230DD}" type="sibTrans" cxnId="{F56C2BB1-BE75-4529-B4DE-B6CE31C3E270}">
      <dgm:prSet/>
      <dgm:spPr/>
      <dgm:t>
        <a:bodyPr/>
        <a:lstStyle/>
        <a:p>
          <a:endParaRPr lang="en-US"/>
        </a:p>
      </dgm:t>
    </dgm:pt>
    <dgm:pt modelId="{12BB3719-C5CC-4E77-B81A-47B06828D71F}">
      <dgm:prSet/>
      <dgm:spPr/>
      <dgm:t>
        <a:bodyPr/>
        <a:lstStyle/>
        <a:p>
          <a:pPr>
            <a:lnSpc>
              <a:spcPct val="100000"/>
            </a:lnSpc>
          </a:pPr>
          <a:r>
            <a:rPr lang="en-US">
              <a:solidFill>
                <a:schemeClr val="bg1"/>
              </a:solidFill>
            </a:rPr>
            <a:t>Reach out early to both DC and District Teams</a:t>
          </a:r>
        </a:p>
      </dgm:t>
    </dgm:pt>
    <dgm:pt modelId="{0F7A66AF-A48A-49C4-A0E0-664C05F132EF}" type="parTrans" cxnId="{05973C95-0624-4D41-90DE-948A463311B3}">
      <dgm:prSet/>
      <dgm:spPr/>
      <dgm:t>
        <a:bodyPr/>
        <a:lstStyle/>
        <a:p>
          <a:endParaRPr lang="en-US"/>
        </a:p>
      </dgm:t>
    </dgm:pt>
    <dgm:pt modelId="{944555EA-1D1C-480A-B622-783B1C804DC1}" type="sibTrans" cxnId="{05973C95-0624-4D41-90DE-948A463311B3}">
      <dgm:prSet/>
      <dgm:spPr/>
      <dgm:t>
        <a:bodyPr/>
        <a:lstStyle/>
        <a:p>
          <a:endParaRPr lang="en-US"/>
        </a:p>
      </dgm:t>
    </dgm:pt>
    <dgm:pt modelId="{3A39D9FD-34F9-4990-ADC9-D610F4C4EA3D}">
      <dgm:prSet/>
      <dgm:spPr/>
      <dgm:t>
        <a:bodyPr/>
        <a:lstStyle/>
        <a:p>
          <a:pPr>
            <a:lnSpc>
              <a:spcPct val="100000"/>
            </a:lnSpc>
          </a:pPr>
          <a:r>
            <a:rPr lang="en-US">
              <a:solidFill>
                <a:schemeClr val="bg1"/>
              </a:solidFill>
            </a:rPr>
            <a:t>No late submissions</a:t>
          </a:r>
        </a:p>
      </dgm:t>
    </dgm:pt>
    <dgm:pt modelId="{BB04C536-3C1B-4529-8342-95549C26D5BE}" type="parTrans" cxnId="{5722EB3B-63F8-4020-B206-DFD946B06BBE}">
      <dgm:prSet/>
      <dgm:spPr/>
      <dgm:t>
        <a:bodyPr/>
        <a:lstStyle/>
        <a:p>
          <a:endParaRPr lang="en-US"/>
        </a:p>
      </dgm:t>
    </dgm:pt>
    <dgm:pt modelId="{51247D05-921B-4926-A8F3-35D6422EDDB1}" type="sibTrans" cxnId="{5722EB3B-63F8-4020-B206-DFD946B06BBE}">
      <dgm:prSet/>
      <dgm:spPr/>
      <dgm:t>
        <a:bodyPr/>
        <a:lstStyle/>
        <a:p>
          <a:endParaRPr lang="en-US"/>
        </a:p>
      </dgm:t>
    </dgm:pt>
    <dgm:pt modelId="{EDD173E0-B69B-49A2-9C0D-2B462392CCE8}" type="pres">
      <dgm:prSet presAssocID="{47288887-49FF-4057-83C1-04A1D26C0691}" presName="root" presStyleCnt="0">
        <dgm:presLayoutVars>
          <dgm:dir/>
          <dgm:resizeHandles val="exact"/>
        </dgm:presLayoutVars>
      </dgm:prSet>
      <dgm:spPr/>
    </dgm:pt>
    <dgm:pt modelId="{567DF5B7-F25D-464E-B87F-8F9781343A62}" type="pres">
      <dgm:prSet presAssocID="{F9E45E0B-C455-4B6E-8BB6-57CE5D2BF8B9}" presName="compNode" presStyleCnt="0"/>
      <dgm:spPr/>
    </dgm:pt>
    <dgm:pt modelId="{BF9C6E60-40EB-43CB-896C-5A5A662BA31D}" type="pres">
      <dgm:prSet presAssocID="{F9E45E0B-C455-4B6E-8BB6-57CE5D2BF8B9}" presName="iconRect" presStyleLbl="node1" presStyleIdx="0" presStyleCnt="5" custScaleX="112790" custScaleY="94278" custLinFactX="100000" custLinFactNeighborX="166990" custLinFactNeighborY="-1155"/>
      <dgm:spPr>
        <a:solidFill>
          <a:schemeClr val="bg1"/>
        </a:solidFill>
        <a:ln>
          <a:solidFill>
            <a:schemeClr val="bg1"/>
          </a:solidFill>
        </a:ln>
      </dgm:spPr>
    </dgm:pt>
    <dgm:pt modelId="{D44DE807-8335-4AA6-A96F-6030D72CEDAC}" type="pres">
      <dgm:prSet presAssocID="{F9E45E0B-C455-4B6E-8BB6-57CE5D2BF8B9}" presName="spaceRect" presStyleCnt="0"/>
      <dgm:spPr/>
    </dgm:pt>
    <dgm:pt modelId="{36714F41-6ECC-41BF-B3CF-5880249EFA33}" type="pres">
      <dgm:prSet presAssocID="{F9E45E0B-C455-4B6E-8BB6-57CE5D2BF8B9}" presName="textRect" presStyleLbl="revTx" presStyleIdx="0" presStyleCnt="5">
        <dgm:presLayoutVars>
          <dgm:chMax val="1"/>
          <dgm:chPref val="1"/>
        </dgm:presLayoutVars>
      </dgm:prSet>
      <dgm:spPr/>
    </dgm:pt>
    <dgm:pt modelId="{B9DC83A8-895D-4F57-8C13-9C975696693C}" type="pres">
      <dgm:prSet presAssocID="{6FB32A3C-ECAD-4C92-9BD6-5361C673A888}" presName="sibTrans" presStyleCnt="0"/>
      <dgm:spPr/>
    </dgm:pt>
    <dgm:pt modelId="{DB973E80-BAB3-4FE1-982A-7A7675CD6A45}" type="pres">
      <dgm:prSet presAssocID="{46E95E40-B407-4051-BDC7-7ABC7670E813}" presName="compNode" presStyleCnt="0"/>
      <dgm:spPr/>
    </dgm:pt>
    <dgm:pt modelId="{EB505728-D44C-43F9-8C37-34B199C5DE45}" type="pres">
      <dgm:prSet presAssocID="{46E95E40-B407-4051-BDC7-7ABC7670E813}" presName="iconRect" presStyleLbl="node1" presStyleIdx="1" presStyleCnt="5" custScaleX="161574" custScaleY="136917" custLinFactX="-100000" custLinFactNeighborX="-152934" custLinFactNeighborY="-6736"/>
      <dgm:spPr>
        <a:solidFill>
          <a:schemeClr val="bg1"/>
        </a:solidFill>
      </dgm:spPr>
      <dgm:extLst>
        <a:ext uri="{E40237B7-FDA0-4F09-8148-C483321AD2D9}">
          <dgm14:cNvPr xmlns:dgm14="http://schemas.microsoft.com/office/drawing/2010/diagram" id="0" name="" descr="Optical disc"/>
        </a:ext>
      </dgm:extLst>
    </dgm:pt>
    <dgm:pt modelId="{791BD26A-3337-4C4B-811C-B276305E3A33}" type="pres">
      <dgm:prSet presAssocID="{46E95E40-B407-4051-BDC7-7ABC7670E813}" presName="spaceRect" presStyleCnt="0"/>
      <dgm:spPr/>
    </dgm:pt>
    <dgm:pt modelId="{22CC54BD-FD0F-4627-8940-61FC5856F0C2}" type="pres">
      <dgm:prSet presAssocID="{46E95E40-B407-4051-BDC7-7ABC7670E813}" presName="textRect" presStyleLbl="revTx" presStyleIdx="1" presStyleCnt="5">
        <dgm:presLayoutVars>
          <dgm:chMax val="1"/>
          <dgm:chPref val="1"/>
        </dgm:presLayoutVars>
      </dgm:prSet>
      <dgm:spPr/>
    </dgm:pt>
    <dgm:pt modelId="{D020B261-9C76-4CD4-ADAD-C65DDF397E8F}" type="pres">
      <dgm:prSet presAssocID="{16DC3BBA-401A-4253-8DA7-F956098BF8F5}" presName="sibTrans" presStyleCnt="0"/>
      <dgm:spPr/>
    </dgm:pt>
    <dgm:pt modelId="{A157DB61-94CF-468C-9535-745E0DD1C29D}" type="pres">
      <dgm:prSet presAssocID="{D3F4AB90-F008-4530-8DD5-768873741EB1}" presName="compNode" presStyleCnt="0"/>
      <dgm:spPr/>
    </dgm:pt>
    <dgm:pt modelId="{439994D6-72B5-44D1-AEC1-D193E13120FD}" type="pres">
      <dgm:prSet presAssocID="{D3F4AB90-F008-4530-8DD5-768873741EB1}" presName="iconRect" presStyleLbl="node1" presStyleIdx="2"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ABCBBA14-F2C6-40D8-892F-D7F7514BB1A9}" type="pres">
      <dgm:prSet presAssocID="{D3F4AB90-F008-4530-8DD5-768873741EB1}" presName="spaceRect" presStyleCnt="0"/>
      <dgm:spPr/>
    </dgm:pt>
    <dgm:pt modelId="{FB15A690-38B2-4BE2-8118-4FA1C65CCEFE}" type="pres">
      <dgm:prSet presAssocID="{D3F4AB90-F008-4530-8DD5-768873741EB1}" presName="textRect" presStyleLbl="revTx" presStyleIdx="2" presStyleCnt="5">
        <dgm:presLayoutVars>
          <dgm:chMax val="1"/>
          <dgm:chPref val="1"/>
        </dgm:presLayoutVars>
      </dgm:prSet>
      <dgm:spPr/>
    </dgm:pt>
    <dgm:pt modelId="{46BB39B4-EA80-4AEB-A156-0CE580961972}" type="pres">
      <dgm:prSet presAssocID="{ABE8CF21-7F8F-49D2-A755-E9906BC230DD}" presName="sibTrans" presStyleCnt="0"/>
      <dgm:spPr/>
    </dgm:pt>
    <dgm:pt modelId="{1789FD0D-81A3-40A7-B3CF-CE47C6246F4C}" type="pres">
      <dgm:prSet presAssocID="{12BB3719-C5CC-4E77-B81A-47B06828D71F}" presName="compNode" presStyleCnt="0"/>
      <dgm:spPr/>
    </dgm:pt>
    <dgm:pt modelId="{58711891-0DB1-4230-BD6D-AD7035166C08}" type="pres">
      <dgm:prSet presAssocID="{12BB3719-C5CC-4E77-B81A-47B06828D71F}" presName="iconRect" presStyleLbl="node1" presStyleIdx="3"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ED88FC00-B3A1-4C9C-9DA0-CA95A3318CDD}" type="pres">
      <dgm:prSet presAssocID="{12BB3719-C5CC-4E77-B81A-47B06828D71F}" presName="spaceRect" presStyleCnt="0"/>
      <dgm:spPr/>
    </dgm:pt>
    <dgm:pt modelId="{CF843246-7425-4AE6-AF5B-4784F9D5757C}" type="pres">
      <dgm:prSet presAssocID="{12BB3719-C5CC-4E77-B81A-47B06828D71F}" presName="textRect" presStyleLbl="revTx" presStyleIdx="3" presStyleCnt="5">
        <dgm:presLayoutVars>
          <dgm:chMax val="1"/>
          <dgm:chPref val="1"/>
        </dgm:presLayoutVars>
      </dgm:prSet>
      <dgm:spPr/>
    </dgm:pt>
    <dgm:pt modelId="{B642E743-3DDA-4A07-866D-DA943E430986}" type="pres">
      <dgm:prSet presAssocID="{944555EA-1D1C-480A-B622-783B1C804DC1}" presName="sibTrans" presStyleCnt="0"/>
      <dgm:spPr/>
    </dgm:pt>
    <dgm:pt modelId="{54453844-9E5C-4BFD-BC87-066C67686222}" type="pres">
      <dgm:prSet presAssocID="{3A39D9FD-34F9-4990-ADC9-D610F4C4EA3D}" presName="compNode" presStyleCnt="0"/>
      <dgm:spPr/>
    </dgm:pt>
    <dgm:pt modelId="{8B59C90A-ABAC-40D2-9259-2B645211D99A}" type="pres">
      <dgm:prSet presAssocID="{3A39D9FD-34F9-4990-ADC9-D610F4C4EA3D}"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o sign"/>
        </a:ext>
      </dgm:extLst>
    </dgm:pt>
    <dgm:pt modelId="{DE926687-3140-4468-B53B-3E8D3EEF6DB0}" type="pres">
      <dgm:prSet presAssocID="{3A39D9FD-34F9-4990-ADC9-D610F4C4EA3D}" presName="spaceRect" presStyleCnt="0"/>
      <dgm:spPr/>
    </dgm:pt>
    <dgm:pt modelId="{09DAF650-DD4C-42D6-8864-7F20472AE414}" type="pres">
      <dgm:prSet presAssocID="{3A39D9FD-34F9-4990-ADC9-D610F4C4EA3D}" presName="textRect" presStyleLbl="revTx" presStyleIdx="4" presStyleCnt="5">
        <dgm:presLayoutVars>
          <dgm:chMax val="1"/>
          <dgm:chPref val="1"/>
        </dgm:presLayoutVars>
      </dgm:prSet>
      <dgm:spPr/>
    </dgm:pt>
  </dgm:ptLst>
  <dgm:cxnLst>
    <dgm:cxn modelId="{B7E47312-BDC3-41FC-AD8D-62E880AB0944}" type="presOf" srcId="{47288887-49FF-4057-83C1-04A1D26C0691}" destId="{EDD173E0-B69B-49A2-9C0D-2B462392CCE8}" srcOrd="0" destOrd="0" presId="urn:microsoft.com/office/officeart/2018/2/layout/IconLabelList"/>
    <dgm:cxn modelId="{5722EB3B-63F8-4020-B206-DFD946B06BBE}" srcId="{47288887-49FF-4057-83C1-04A1D26C0691}" destId="{3A39D9FD-34F9-4990-ADC9-D610F4C4EA3D}" srcOrd="4" destOrd="0" parTransId="{BB04C536-3C1B-4529-8342-95549C26D5BE}" sibTransId="{51247D05-921B-4926-A8F3-35D6422EDDB1}"/>
    <dgm:cxn modelId="{C3D74772-9826-4081-A1B8-28C1C39EC898}" type="presOf" srcId="{F9E45E0B-C455-4B6E-8BB6-57CE5D2BF8B9}" destId="{36714F41-6ECC-41BF-B3CF-5880249EFA33}" srcOrd="0" destOrd="0" presId="urn:microsoft.com/office/officeart/2018/2/layout/IconLabelList"/>
    <dgm:cxn modelId="{1CCCA094-324D-43D8-95B3-E49A160BEB14}" type="presOf" srcId="{12BB3719-C5CC-4E77-B81A-47B06828D71F}" destId="{CF843246-7425-4AE6-AF5B-4784F9D5757C}" srcOrd="0" destOrd="0" presId="urn:microsoft.com/office/officeart/2018/2/layout/IconLabelList"/>
    <dgm:cxn modelId="{05973C95-0624-4D41-90DE-948A463311B3}" srcId="{47288887-49FF-4057-83C1-04A1D26C0691}" destId="{12BB3719-C5CC-4E77-B81A-47B06828D71F}" srcOrd="3" destOrd="0" parTransId="{0F7A66AF-A48A-49C4-A0E0-664C05F132EF}" sibTransId="{944555EA-1D1C-480A-B622-783B1C804DC1}"/>
    <dgm:cxn modelId="{40FC7DA4-8556-4EC5-BBB0-12A75C89099B}" srcId="{47288887-49FF-4057-83C1-04A1D26C0691}" destId="{F9E45E0B-C455-4B6E-8BB6-57CE5D2BF8B9}" srcOrd="0" destOrd="0" parTransId="{151B0EE0-FF2C-4C42-9491-E15F714415AF}" sibTransId="{6FB32A3C-ECAD-4C92-9BD6-5361C673A888}"/>
    <dgm:cxn modelId="{F56C2BB1-BE75-4529-B4DE-B6CE31C3E270}" srcId="{47288887-49FF-4057-83C1-04A1D26C0691}" destId="{D3F4AB90-F008-4530-8DD5-768873741EB1}" srcOrd="2" destOrd="0" parTransId="{F82ABA9E-FFDF-4CAF-92B4-1A89690800B3}" sibTransId="{ABE8CF21-7F8F-49D2-A755-E9906BC230DD}"/>
    <dgm:cxn modelId="{91A5C7E2-6A98-4472-9A5C-A1AE8DC6CD33}" type="presOf" srcId="{3A39D9FD-34F9-4990-ADC9-D610F4C4EA3D}" destId="{09DAF650-DD4C-42D6-8864-7F20472AE414}" srcOrd="0" destOrd="0" presId="urn:microsoft.com/office/officeart/2018/2/layout/IconLabelList"/>
    <dgm:cxn modelId="{48E214E3-1784-4D2E-A4E8-32F970FCA3F2}" srcId="{47288887-49FF-4057-83C1-04A1D26C0691}" destId="{46E95E40-B407-4051-BDC7-7ABC7670E813}" srcOrd="1" destOrd="0" parTransId="{0C967A16-F252-4193-BF42-BC8B23A6DC36}" sibTransId="{16DC3BBA-401A-4253-8DA7-F956098BF8F5}"/>
    <dgm:cxn modelId="{38B116F7-B8E0-4260-9D17-0FD59E29E7DC}" type="presOf" srcId="{46E95E40-B407-4051-BDC7-7ABC7670E813}" destId="{22CC54BD-FD0F-4627-8940-61FC5856F0C2}" srcOrd="0" destOrd="0" presId="urn:microsoft.com/office/officeart/2018/2/layout/IconLabelList"/>
    <dgm:cxn modelId="{55ECA9FB-ACE9-4EC7-B652-4F8D7257B6AC}" type="presOf" srcId="{D3F4AB90-F008-4530-8DD5-768873741EB1}" destId="{FB15A690-38B2-4BE2-8118-4FA1C65CCEFE}" srcOrd="0" destOrd="0" presId="urn:microsoft.com/office/officeart/2018/2/layout/IconLabelList"/>
    <dgm:cxn modelId="{774635B9-95B4-4B42-814D-4834610194DA}" type="presParOf" srcId="{EDD173E0-B69B-49A2-9C0D-2B462392CCE8}" destId="{567DF5B7-F25D-464E-B87F-8F9781343A62}" srcOrd="0" destOrd="0" presId="urn:microsoft.com/office/officeart/2018/2/layout/IconLabelList"/>
    <dgm:cxn modelId="{A7A297D0-FEB5-4865-AEAC-D2C7A9EA3406}" type="presParOf" srcId="{567DF5B7-F25D-464E-B87F-8F9781343A62}" destId="{BF9C6E60-40EB-43CB-896C-5A5A662BA31D}" srcOrd="0" destOrd="0" presId="urn:microsoft.com/office/officeart/2018/2/layout/IconLabelList"/>
    <dgm:cxn modelId="{04D3FFCE-2C74-45F1-8154-E252AE138FEE}" type="presParOf" srcId="{567DF5B7-F25D-464E-B87F-8F9781343A62}" destId="{D44DE807-8335-4AA6-A96F-6030D72CEDAC}" srcOrd="1" destOrd="0" presId="urn:microsoft.com/office/officeart/2018/2/layout/IconLabelList"/>
    <dgm:cxn modelId="{AE2E5AC9-291C-4C25-BE8E-F096F4229EEC}" type="presParOf" srcId="{567DF5B7-F25D-464E-B87F-8F9781343A62}" destId="{36714F41-6ECC-41BF-B3CF-5880249EFA33}" srcOrd="2" destOrd="0" presId="urn:microsoft.com/office/officeart/2018/2/layout/IconLabelList"/>
    <dgm:cxn modelId="{0BBC634E-A869-49BA-9949-279A0C7ADCD8}" type="presParOf" srcId="{EDD173E0-B69B-49A2-9C0D-2B462392CCE8}" destId="{B9DC83A8-895D-4F57-8C13-9C975696693C}" srcOrd="1" destOrd="0" presId="urn:microsoft.com/office/officeart/2018/2/layout/IconLabelList"/>
    <dgm:cxn modelId="{4441A766-F2B6-481F-9496-1A9FE14AFBBD}" type="presParOf" srcId="{EDD173E0-B69B-49A2-9C0D-2B462392CCE8}" destId="{DB973E80-BAB3-4FE1-982A-7A7675CD6A45}" srcOrd="2" destOrd="0" presId="urn:microsoft.com/office/officeart/2018/2/layout/IconLabelList"/>
    <dgm:cxn modelId="{CFEBD553-F618-42D6-8734-F81A45168BFF}" type="presParOf" srcId="{DB973E80-BAB3-4FE1-982A-7A7675CD6A45}" destId="{EB505728-D44C-43F9-8C37-34B199C5DE45}" srcOrd="0" destOrd="0" presId="urn:microsoft.com/office/officeart/2018/2/layout/IconLabelList"/>
    <dgm:cxn modelId="{1C082F48-F0E8-49B2-B456-E4D458EA27AF}" type="presParOf" srcId="{DB973E80-BAB3-4FE1-982A-7A7675CD6A45}" destId="{791BD26A-3337-4C4B-811C-B276305E3A33}" srcOrd="1" destOrd="0" presId="urn:microsoft.com/office/officeart/2018/2/layout/IconLabelList"/>
    <dgm:cxn modelId="{E0B1C393-3B7E-497F-B032-FE4C4D583206}" type="presParOf" srcId="{DB973E80-BAB3-4FE1-982A-7A7675CD6A45}" destId="{22CC54BD-FD0F-4627-8940-61FC5856F0C2}" srcOrd="2" destOrd="0" presId="urn:microsoft.com/office/officeart/2018/2/layout/IconLabelList"/>
    <dgm:cxn modelId="{7AA95028-52ED-4329-8A08-1FADC1BBCDF4}" type="presParOf" srcId="{EDD173E0-B69B-49A2-9C0D-2B462392CCE8}" destId="{D020B261-9C76-4CD4-ADAD-C65DDF397E8F}" srcOrd="3" destOrd="0" presId="urn:microsoft.com/office/officeart/2018/2/layout/IconLabelList"/>
    <dgm:cxn modelId="{1DE9D9D1-4330-41A6-874C-9986FA56DA15}" type="presParOf" srcId="{EDD173E0-B69B-49A2-9C0D-2B462392CCE8}" destId="{A157DB61-94CF-468C-9535-745E0DD1C29D}" srcOrd="4" destOrd="0" presId="urn:microsoft.com/office/officeart/2018/2/layout/IconLabelList"/>
    <dgm:cxn modelId="{0A8DF38C-B1AA-47E1-B12A-D510CA99441C}" type="presParOf" srcId="{A157DB61-94CF-468C-9535-745E0DD1C29D}" destId="{439994D6-72B5-44D1-AEC1-D193E13120FD}" srcOrd="0" destOrd="0" presId="urn:microsoft.com/office/officeart/2018/2/layout/IconLabelList"/>
    <dgm:cxn modelId="{AB6C01C1-0931-4F7E-ABAD-6F6F83D3608D}" type="presParOf" srcId="{A157DB61-94CF-468C-9535-745E0DD1C29D}" destId="{ABCBBA14-F2C6-40D8-892F-D7F7514BB1A9}" srcOrd="1" destOrd="0" presId="urn:microsoft.com/office/officeart/2018/2/layout/IconLabelList"/>
    <dgm:cxn modelId="{A24F0724-839C-4D06-8304-79B3CC1D0936}" type="presParOf" srcId="{A157DB61-94CF-468C-9535-745E0DD1C29D}" destId="{FB15A690-38B2-4BE2-8118-4FA1C65CCEFE}" srcOrd="2" destOrd="0" presId="urn:microsoft.com/office/officeart/2018/2/layout/IconLabelList"/>
    <dgm:cxn modelId="{DA570F2E-0CA7-425F-B035-C966A3DF8B3B}" type="presParOf" srcId="{EDD173E0-B69B-49A2-9C0D-2B462392CCE8}" destId="{46BB39B4-EA80-4AEB-A156-0CE580961972}" srcOrd="5" destOrd="0" presId="urn:microsoft.com/office/officeart/2018/2/layout/IconLabelList"/>
    <dgm:cxn modelId="{32EC7584-87B9-4AAC-A4B9-F03E24724269}" type="presParOf" srcId="{EDD173E0-B69B-49A2-9C0D-2B462392CCE8}" destId="{1789FD0D-81A3-40A7-B3CF-CE47C6246F4C}" srcOrd="6" destOrd="0" presId="urn:microsoft.com/office/officeart/2018/2/layout/IconLabelList"/>
    <dgm:cxn modelId="{88441728-75FB-4888-B5C2-8733FBF3A7B1}" type="presParOf" srcId="{1789FD0D-81A3-40A7-B3CF-CE47C6246F4C}" destId="{58711891-0DB1-4230-BD6D-AD7035166C08}" srcOrd="0" destOrd="0" presId="urn:microsoft.com/office/officeart/2018/2/layout/IconLabelList"/>
    <dgm:cxn modelId="{15A54AA9-DD78-45F3-8A5C-396CF255AF52}" type="presParOf" srcId="{1789FD0D-81A3-40A7-B3CF-CE47C6246F4C}" destId="{ED88FC00-B3A1-4C9C-9DA0-CA95A3318CDD}" srcOrd="1" destOrd="0" presId="urn:microsoft.com/office/officeart/2018/2/layout/IconLabelList"/>
    <dgm:cxn modelId="{470C293C-A9E1-4426-A949-BC0110AA3448}" type="presParOf" srcId="{1789FD0D-81A3-40A7-B3CF-CE47C6246F4C}" destId="{CF843246-7425-4AE6-AF5B-4784F9D5757C}" srcOrd="2" destOrd="0" presId="urn:microsoft.com/office/officeart/2018/2/layout/IconLabelList"/>
    <dgm:cxn modelId="{DAB8CB50-869D-4531-A029-9B44DF0A4185}" type="presParOf" srcId="{EDD173E0-B69B-49A2-9C0D-2B462392CCE8}" destId="{B642E743-3DDA-4A07-866D-DA943E430986}" srcOrd="7" destOrd="0" presId="urn:microsoft.com/office/officeart/2018/2/layout/IconLabelList"/>
    <dgm:cxn modelId="{A58DDC78-67BE-4866-B65F-F12C83131F41}" type="presParOf" srcId="{EDD173E0-B69B-49A2-9C0D-2B462392CCE8}" destId="{54453844-9E5C-4BFD-BC87-066C67686222}" srcOrd="8" destOrd="0" presId="urn:microsoft.com/office/officeart/2018/2/layout/IconLabelList"/>
    <dgm:cxn modelId="{D31D99B5-A315-473A-9D6D-8E8077CF4B0E}" type="presParOf" srcId="{54453844-9E5C-4BFD-BC87-066C67686222}" destId="{8B59C90A-ABAC-40D2-9259-2B645211D99A}" srcOrd="0" destOrd="0" presId="urn:microsoft.com/office/officeart/2018/2/layout/IconLabelList"/>
    <dgm:cxn modelId="{5A0C08B3-FAFD-481C-91EA-4D4F096AFBB2}" type="presParOf" srcId="{54453844-9E5C-4BFD-BC87-066C67686222}" destId="{DE926687-3140-4468-B53B-3E8D3EEF6DB0}" srcOrd="1" destOrd="0" presId="urn:microsoft.com/office/officeart/2018/2/layout/IconLabelList"/>
    <dgm:cxn modelId="{9CBA38A8-5FC1-43E4-AD94-AF25513355EE}" type="presParOf" srcId="{54453844-9E5C-4BFD-BC87-066C67686222}" destId="{09DAF650-DD4C-42D6-8864-7F20472AE41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D5E4B-BD2E-4DDE-B349-BD9257E81BC1}">
      <dsp:nvSpPr>
        <dsp:cNvPr id="0" name=""/>
        <dsp:cNvSpPr/>
      </dsp:nvSpPr>
      <dsp:spPr>
        <a:xfrm>
          <a:off x="10899" y="0"/>
          <a:ext cx="6987113" cy="558356"/>
        </a:xfrm>
        <a:prstGeom prst="roundRect">
          <a:avLst>
            <a:gd name="adj" fmla="val 10000"/>
          </a:avLst>
        </a:prstGeom>
        <a:solidFill>
          <a:schemeClr val="bg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Deadline for submissions: March 15</a:t>
          </a:r>
          <a:r>
            <a:rPr lang="en-US" sz="1800" kern="1200" baseline="30000">
              <a:solidFill>
                <a:schemeClr val="tx1"/>
              </a:solidFill>
            </a:rPr>
            <a:t>th</a:t>
          </a:r>
          <a:r>
            <a:rPr lang="en-US" sz="1800" kern="1200">
              <a:solidFill>
                <a:schemeClr val="tx1"/>
              </a:solidFill>
            </a:rPr>
            <a:t>, 2026.</a:t>
          </a:r>
        </a:p>
      </dsp:txBody>
      <dsp:txXfrm>
        <a:off x="27253" y="16354"/>
        <a:ext cx="6319274" cy="525648"/>
      </dsp:txXfrm>
    </dsp:sp>
    <dsp:sp modelId="{21AF7E20-1C44-4F56-8895-0EB0E1EC5BC2}">
      <dsp:nvSpPr>
        <dsp:cNvPr id="0" name=""/>
        <dsp:cNvSpPr/>
      </dsp:nvSpPr>
      <dsp:spPr>
        <a:xfrm>
          <a:off x="521764" y="635906"/>
          <a:ext cx="6987113" cy="55835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President’s Budget is announced in March/April.</a:t>
          </a:r>
        </a:p>
      </dsp:txBody>
      <dsp:txXfrm>
        <a:off x="538118" y="652260"/>
        <a:ext cx="6069708" cy="525648"/>
      </dsp:txXfrm>
    </dsp:sp>
    <dsp:sp modelId="{6D6FAE18-828B-4CE8-8DFD-6ECE2F73C2A3}">
      <dsp:nvSpPr>
        <dsp:cNvPr id="0" name=""/>
        <dsp:cNvSpPr/>
      </dsp:nvSpPr>
      <dsp:spPr>
        <a:xfrm>
          <a:off x="1043529" y="1271813"/>
          <a:ext cx="6987113" cy="55835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Subcommittees start drafting bills.</a:t>
          </a:r>
        </a:p>
      </dsp:txBody>
      <dsp:txXfrm>
        <a:off x="1059883" y="1288167"/>
        <a:ext cx="6069708" cy="525648"/>
      </dsp:txXfrm>
    </dsp:sp>
    <dsp:sp modelId="{6093ADAA-6011-4420-8731-15267A892C7B}">
      <dsp:nvSpPr>
        <dsp:cNvPr id="0" name=""/>
        <dsp:cNvSpPr/>
      </dsp:nvSpPr>
      <dsp:spPr>
        <a:xfrm>
          <a:off x="1565294" y="1907719"/>
          <a:ext cx="6987113" cy="55835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Mark Ups occur in May, June, July, and September. </a:t>
          </a:r>
        </a:p>
      </dsp:txBody>
      <dsp:txXfrm>
        <a:off x="1581648" y="1924073"/>
        <a:ext cx="6069708" cy="525648"/>
      </dsp:txXfrm>
    </dsp:sp>
    <dsp:sp modelId="{26F70FCC-EA93-415A-A732-AD6FAED40902}">
      <dsp:nvSpPr>
        <dsp:cNvPr id="0" name=""/>
        <dsp:cNvSpPr/>
      </dsp:nvSpPr>
      <dsp:spPr>
        <a:xfrm>
          <a:off x="2087059" y="2543626"/>
          <a:ext cx="6987113" cy="55835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Government spending deadline is September 30</a:t>
          </a:r>
          <a:r>
            <a:rPr lang="en-US" sz="1800" kern="1200" baseline="30000">
              <a:solidFill>
                <a:schemeClr val="tx1"/>
              </a:solidFill>
            </a:rPr>
            <a:t>th</a:t>
          </a:r>
          <a:r>
            <a:rPr lang="en-US" sz="1800" kern="1200">
              <a:solidFill>
                <a:schemeClr val="tx1"/>
              </a:solidFill>
            </a:rPr>
            <a:t> every year.</a:t>
          </a:r>
        </a:p>
      </dsp:txBody>
      <dsp:txXfrm>
        <a:off x="2103413" y="2559980"/>
        <a:ext cx="6069708" cy="525648"/>
      </dsp:txXfrm>
    </dsp:sp>
    <dsp:sp modelId="{6FE1D785-7382-4903-8A95-DA9D3C6F55DD}">
      <dsp:nvSpPr>
        <dsp:cNvPr id="0" name=""/>
        <dsp:cNvSpPr/>
      </dsp:nvSpPr>
      <dsp:spPr>
        <a:xfrm>
          <a:off x="6590762" y="278480"/>
          <a:ext cx="429769" cy="621793"/>
        </a:xfrm>
        <a:prstGeom prst="downArrow">
          <a:avLst>
            <a:gd name="adj1" fmla="val 55000"/>
            <a:gd name="adj2" fmla="val 45000"/>
          </a:avLst>
        </a:prstGeom>
        <a:solidFill>
          <a:srgbClr val="C00000">
            <a:alpha val="90000"/>
          </a:srgbClr>
        </a:solidFill>
        <a:ln w="127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687460" y="278480"/>
        <a:ext cx="236373" cy="515425"/>
      </dsp:txXfrm>
    </dsp:sp>
    <dsp:sp modelId="{457F37EE-8CB5-4C7B-9913-966A958B69E2}">
      <dsp:nvSpPr>
        <dsp:cNvPr id="0" name=""/>
        <dsp:cNvSpPr/>
      </dsp:nvSpPr>
      <dsp:spPr>
        <a:xfrm>
          <a:off x="7113280" y="914386"/>
          <a:ext cx="428263" cy="621793"/>
        </a:xfrm>
        <a:prstGeom prst="downArrow">
          <a:avLst>
            <a:gd name="adj1" fmla="val 55000"/>
            <a:gd name="adj2" fmla="val 45000"/>
          </a:avLst>
        </a:prstGeom>
        <a:solidFill>
          <a:srgbClr val="C00000">
            <a:alpha val="90000"/>
          </a:srgbClr>
        </a:solidFill>
        <a:ln w="127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209639" y="914386"/>
        <a:ext cx="235545" cy="515798"/>
      </dsp:txXfrm>
    </dsp:sp>
    <dsp:sp modelId="{FB0F54F4-90AE-456E-AC8F-B8C569B80A22}">
      <dsp:nvSpPr>
        <dsp:cNvPr id="0" name=""/>
        <dsp:cNvSpPr/>
      </dsp:nvSpPr>
      <dsp:spPr>
        <a:xfrm>
          <a:off x="7634292" y="1540987"/>
          <a:ext cx="429769" cy="621793"/>
        </a:xfrm>
        <a:prstGeom prst="downArrow">
          <a:avLst>
            <a:gd name="adj1" fmla="val 55000"/>
            <a:gd name="adj2" fmla="val 45000"/>
          </a:avLst>
        </a:prstGeom>
        <a:solidFill>
          <a:srgbClr val="C00000">
            <a:alpha val="90000"/>
          </a:srgbClr>
        </a:solidFill>
        <a:ln w="127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730990" y="1540987"/>
        <a:ext cx="236373" cy="515425"/>
      </dsp:txXfrm>
    </dsp:sp>
    <dsp:sp modelId="{80677646-334B-4E2E-ABEE-8C5116B913E1}">
      <dsp:nvSpPr>
        <dsp:cNvPr id="0" name=""/>
        <dsp:cNvSpPr/>
      </dsp:nvSpPr>
      <dsp:spPr>
        <a:xfrm>
          <a:off x="8155311" y="2184328"/>
          <a:ext cx="431261" cy="619332"/>
        </a:xfrm>
        <a:prstGeom prst="downArrow">
          <a:avLst>
            <a:gd name="adj1" fmla="val 55000"/>
            <a:gd name="adj2" fmla="val 45000"/>
          </a:avLst>
        </a:prstGeom>
        <a:solidFill>
          <a:srgbClr val="C00000">
            <a:alpha val="90000"/>
          </a:srgbClr>
        </a:solidFill>
        <a:ln w="127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252345" y="2184328"/>
        <a:ext cx="237193" cy="512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C6E60-40EB-43CB-896C-5A5A662BA31D}">
      <dsp:nvSpPr>
        <dsp:cNvPr id="0" name=""/>
        <dsp:cNvSpPr/>
      </dsp:nvSpPr>
      <dsp:spPr>
        <a:xfrm>
          <a:off x="2306243" y="532218"/>
          <a:ext cx="807428" cy="636288"/>
        </a:xfrm>
        <a:prstGeom prst="rect">
          <a:avLst/>
        </a:prstGeom>
        <a:solidFill>
          <a:schemeClr val="bg1"/>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36714F41-6ECC-41BF-B3CF-5880249EFA33}">
      <dsp:nvSpPr>
        <dsp:cNvPr id="0" name=""/>
        <dsp:cNvSpPr/>
      </dsp:nvSpPr>
      <dsp:spPr>
        <a:xfrm>
          <a:off x="3248" y="1508051"/>
          <a:ext cx="1590820" cy="1053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solidFill>
                <a:schemeClr val="bg1"/>
              </a:solidFill>
            </a:rPr>
            <a:t>The Congressman is only allowed 15 CPF submissions</a:t>
          </a:r>
        </a:p>
      </dsp:txBody>
      <dsp:txXfrm>
        <a:off x="3248" y="1508051"/>
        <a:ext cx="1590820" cy="1053918"/>
      </dsp:txXfrm>
    </dsp:sp>
    <dsp:sp modelId="{EB505728-D44C-43F9-8C37-34B199C5DE45}">
      <dsp:nvSpPr>
        <dsp:cNvPr id="0" name=""/>
        <dsp:cNvSpPr/>
      </dsp:nvSpPr>
      <dsp:spPr>
        <a:xfrm>
          <a:off x="278866" y="395587"/>
          <a:ext cx="1156658" cy="980146"/>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C54BD-FD0F-4627-8940-61FC5856F0C2}">
      <dsp:nvSpPr>
        <dsp:cNvPr id="0" name=""/>
        <dsp:cNvSpPr/>
      </dsp:nvSpPr>
      <dsp:spPr>
        <a:xfrm>
          <a:off x="1872462" y="1604256"/>
          <a:ext cx="1590820" cy="1053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solidFill>
                <a:schemeClr val="bg1"/>
              </a:solidFill>
            </a:rPr>
            <a:t>Applications must be 100% correct</a:t>
          </a:r>
        </a:p>
      </dsp:txBody>
      <dsp:txXfrm>
        <a:off x="1872462" y="1604256"/>
        <a:ext cx="1590820" cy="1053918"/>
      </dsp:txXfrm>
    </dsp:sp>
    <dsp:sp modelId="{439994D6-72B5-44D1-AEC1-D193E13120FD}">
      <dsp:nvSpPr>
        <dsp:cNvPr id="0" name=""/>
        <dsp:cNvSpPr/>
      </dsp:nvSpPr>
      <dsp:spPr>
        <a:xfrm>
          <a:off x="4179151" y="509877"/>
          <a:ext cx="715869" cy="715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15A690-38B2-4BE2-8118-4FA1C65CCEFE}">
      <dsp:nvSpPr>
        <dsp:cNvPr id="0" name=""/>
        <dsp:cNvSpPr/>
      </dsp:nvSpPr>
      <dsp:spPr>
        <a:xfrm>
          <a:off x="3741676" y="1538186"/>
          <a:ext cx="1590820" cy="1053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solidFill>
                <a:schemeClr val="bg1"/>
              </a:solidFill>
            </a:rPr>
            <a:t>General District Nexus</a:t>
          </a:r>
        </a:p>
      </dsp:txBody>
      <dsp:txXfrm>
        <a:off x="3741676" y="1538186"/>
        <a:ext cx="1590820" cy="1053918"/>
      </dsp:txXfrm>
    </dsp:sp>
    <dsp:sp modelId="{58711891-0DB1-4230-BD6D-AD7035166C08}">
      <dsp:nvSpPr>
        <dsp:cNvPr id="0" name=""/>
        <dsp:cNvSpPr/>
      </dsp:nvSpPr>
      <dsp:spPr>
        <a:xfrm>
          <a:off x="6048365" y="509877"/>
          <a:ext cx="715869" cy="715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43246-7425-4AE6-AF5B-4784F9D5757C}">
      <dsp:nvSpPr>
        <dsp:cNvPr id="0" name=""/>
        <dsp:cNvSpPr/>
      </dsp:nvSpPr>
      <dsp:spPr>
        <a:xfrm>
          <a:off x="5610890" y="1538186"/>
          <a:ext cx="1590820" cy="1053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solidFill>
                <a:schemeClr val="bg1"/>
              </a:solidFill>
            </a:rPr>
            <a:t>Reach out early to both DC and District Teams</a:t>
          </a:r>
        </a:p>
      </dsp:txBody>
      <dsp:txXfrm>
        <a:off x="5610890" y="1538186"/>
        <a:ext cx="1590820" cy="1053918"/>
      </dsp:txXfrm>
    </dsp:sp>
    <dsp:sp modelId="{8B59C90A-ABAC-40D2-9259-2B645211D99A}">
      <dsp:nvSpPr>
        <dsp:cNvPr id="0" name=""/>
        <dsp:cNvSpPr/>
      </dsp:nvSpPr>
      <dsp:spPr>
        <a:xfrm>
          <a:off x="7917579" y="509877"/>
          <a:ext cx="715869" cy="715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AF650-DD4C-42D6-8864-7F20472AE414}">
      <dsp:nvSpPr>
        <dsp:cNvPr id="0" name=""/>
        <dsp:cNvSpPr/>
      </dsp:nvSpPr>
      <dsp:spPr>
        <a:xfrm>
          <a:off x="7480104" y="1538186"/>
          <a:ext cx="1590820" cy="1053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solidFill>
                <a:schemeClr val="bg1"/>
              </a:solidFill>
            </a:rPr>
            <a:t>No late submissions</a:t>
          </a:r>
        </a:p>
      </dsp:txBody>
      <dsp:txXfrm>
        <a:off x="7480104" y="1538186"/>
        <a:ext cx="1590820" cy="105391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337A8-C9AE-471A-A45A-5082B1FEBBA5}"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E6CD7-7F23-4335-A01B-241241E0A460}" type="slidenum">
              <a:rPr lang="en-US" smtClean="0"/>
              <a:t>‹#›</a:t>
            </a:fld>
            <a:endParaRPr lang="en-US"/>
          </a:p>
        </p:txBody>
      </p:sp>
    </p:spTree>
    <p:extLst>
      <p:ext uri="{BB962C8B-B14F-4D97-AF65-F5344CB8AC3E}">
        <p14:creationId xmlns:p14="http://schemas.microsoft.com/office/powerpoint/2010/main" val="150525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3F3B1A32-A4C7-4200-AB16-B4C48DB8B178}"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290572331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3B1A32-A4C7-4200-AB16-B4C48DB8B178}"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2078781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3B1A32-A4C7-4200-AB16-B4C48DB8B178}"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330564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0564" y="3429000"/>
            <a:ext cx="7729728" cy="1188720"/>
          </a:xfrm>
          <a:solidFill>
            <a:srgbClr val="FFFFFF"/>
          </a:solidFill>
          <a:ln w="31750" cap="sq">
            <a:solidFill>
              <a:srgbClr val="404040"/>
            </a:solidFill>
            <a:miter lim="800000"/>
          </a:ln>
        </p:spPr>
        <p:txBody>
          <a:bodyPr vert="horz" lIns="182880" tIns="182880" rIns="182880" bIns="182880" rtlCol="0" anchor="ctr">
            <a:noAutofit/>
          </a:bodyPr>
          <a:lstStyle>
            <a:lvl1pPr>
              <a:defRPr lang="en-US" dirty="0"/>
            </a:lvl1pPr>
          </a:lstStyle>
          <a:p>
            <a:pPr lvl="0"/>
            <a:r>
              <a:rPr lang="en-US"/>
              <a:t>Click to edit Master title style</a:t>
            </a:r>
          </a:p>
        </p:txBody>
      </p:sp>
      <p:sp>
        <p:nvSpPr>
          <p:cNvPr id="5" name="Slide Number Placeholder 4"/>
          <p:cNvSpPr>
            <a:spLocks noGrp="1"/>
          </p:cNvSpPr>
          <p:nvPr>
            <p:ph type="sldNum" sz="quarter" idx="12"/>
          </p:nvPr>
        </p:nvSpPr>
        <p:spPr>
          <a:xfrm>
            <a:off x="300472" y="6246495"/>
            <a:ext cx="365760" cy="365760"/>
          </a:xfrm>
        </p:spPr>
        <p:txBody>
          <a:bodyPr/>
          <a:lstStyle/>
          <a:p>
            <a:fld id="{66B75E89-5577-4C8F-8303-6057C8E5691D}" type="slidenum">
              <a:rPr lang="en-US" smtClean="0"/>
              <a:t>‹#›</a:t>
            </a:fld>
            <a:endParaRPr lang="en-US"/>
          </a:p>
        </p:txBody>
      </p:sp>
      <p:pic>
        <p:nvPicPr>
          <p:cNvPr id="6" name="Content Placeholder 4">
            <a:extLst>
              <a:ext uri="{FF2B5EF4-FFF2-40B4-BE49-F238E27FC236}">
                <a16:creationId xmlns:a16="http://schemas.microsoft.com/office/drawing/2014/main" id="{A7ADBEA1-0146-03F3-AF9B-02505FB800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6056" cy="2437211"/>
          </a:xfrm>
          <a:prstGeom prst="rect">
            <a:avLst/>
          </a:prstGeom>
        </p:spPr>
      </p:pic>
      <p:pic>
        <p:nvPicPr>
          <p:cNvPr id="1026" name="Picture 2">
            <a:extLst>
              <a:ext uri="{FF2B5EF4-FFF2-40B4-BE49-F238E27FC236}">
                <a16:creationId xmlns:a16="http://schemas.microsoft.com/office/drawing/2014/main" id="{A04A1AD9-9130-7A52-1450-0F341A63A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110292" y="6050841"/>
            <a:ext cx="1687065" cy="54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21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3F3B1A32-A4C7-4200-AB16-B4C48DB8B178}"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282953548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B1A32-A4C7-4200-AB16-B4C48DB8B178}"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31139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F3B1A32-A4C7-4200-AB16-B4C48DB8B178}"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39441935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F3B1A32-A4C7-4200-AB16-B4C48DB8B178}" type="datetimeFigureOut">
              <a:rPr lang="en-US" smtClean="0"/>
              <a:t>1/13/2026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98955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F3B1A32-A4C7-4200-AB16-B4C48DB8B178}"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5E89-5577-4C8F-8303-6057C8E5691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91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3B1A32-A4C7-4200-AB16-B4C48DB8B178}"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425728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B1A32-A4C7-4200-AB16-B4C48DB8B178}"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2435489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3B1A32-A4C7-4200-AB16-B4C48DB8B178}" type="datetimeFigureOut">
              <a:rPr lang="en-US" smtClean="0"/>
              <a:t>1/13/2026</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62678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3F3B1A32-A4C7-4200-AB16-B4C48DB8B178}" type="datetimeFigureOut">
              <a:rPr lang="en-US" smtClean="0"/>
              <a:t>1/13/2026</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66B75E89-5577-4C8F-8303-6057C8E5691D}" type="slidenum">
              <a:rPr lang="en-US" smtClean="0"/>
              <a:t>‹#›</a:t>
            </a:fld>
            <a:endParaRPr lang="en-US"/>
          </a:p>
        </p:txBody>
      </p:sp>
    </p:spTree>
    <p:extLst>
      <p:ext uri="{BB962C8B-B14F-4D97-AF65-F5344CB8AC3E}">
        <p14:creationId xmlns:p14="http://schemas.microsoft.com/office/powerpoint/2010/main" val="159006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F3B1A32-A4C7-4200-AB16-B4C48DB8B178}" type="datetimeFigureOut">
              <a:rPr lang="en-US" smtClean="0"/>
              <a:t>1/13/2026</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6B75E89-5577-4C8F-8303-6057C8E5691D}" type="slidenum">
              <a:rPr lang="en-US" smtClean="0"/>
              <a:t>‹#›</a:t>
            </a:fld>
            <a:endParaRPr lang="en-US"/>
          </a:p>
        </p:txBody>
      </p:sp>
    </p:spTree>
    <p:extLst>
      <p:ext uri="{BB962C8B-B14F-4D97-AF65-F5344CB8AC3E}">
        <p14:creationId xmlns:p14="http://schemas.microsoft.com/office/powerpoint/2010/main" val="17406747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2033377"/>
          </a:xfrm>
          <a:prstGeom prst="rect">
            <a:avLst/>
          </a:prstGeom>
        </p:spPr>
        <p:txBody>
          <a:bodyPr vert="horz" wrap="square" lIns="91440" tIns="45720" rIns="91440" bIns="45720" rtlCol="0">
            <a:spAutoFit/>
          </a:bodyPr>
          <a:lstStyle/>
          <a:p>
            <a:pPr lvl="0">
              <a:lnSpc>
                <a:spcPct val="120000"/>
              </a:lnSpc>
              <a:buClr>
                <a:srgbClr val="C00000"/>
              </a:buClr>
              <a:buSzPct val="120000"/>
              <a:buFont typeface="Wingdings" panose="05000000000000000000" pitchFamily="2" charset="2"/>
              <a:buChar char="§"/>
            </a:pPr>
            <a:r>
              <a:rPr lang="en-US"/>
              <a:t>Click to edit Master text styles</a:t>
            </a:r>
          </a:p>
          <a:p>
            <a:pPr lvl="1">
              <a:lnSpc>
                <a:spcPct val="120000"/>
              </a:lnSpc>
              <a:buClr>
                <a:srgbClr val="C00000"/>
              </a:buClr>
              <a:buSzPct val="120000"/>
              <a:buFont typeface="Wingdings" panose="05000000000000000000" pitchFamily="2" charset="2"/>
              <a:buChar char="§"/>
            </a:pPr>
            <a:r>
              <a:rPr lang="en-US"/>
              <a:t>Second level</a:t>
            </a:r>
          </a:p>
          <a:p>
            <a:pPr lvl="2">
              <a:lnSpc>
                <a:spcPct val="120000"/>
              </a:lnSpc>
              <a:buClr>
                <a:srgbClr val="C00000"/>
              </a:buClr>
              <a:buSzPct val="120000"/>
              <a:buFont typeface="Wingdings" panose="05000000000000000000" pitchFamily="2" charset="2"/>
              <a:buChar char="§"/>
            </a:pPr>
            <a:r>
              <a:rPr lang="en-US"/>
              <a:t>Third level</a:t>
            </a:r>
          </a:p>
          <a:p>
            <a:pPr lvl="3">
              <a:lnSpc>
                <a:spcPct val="120000"/>
              </a:lnSpc>
              <a:buClr>
                <a:srgbClr val="C00000"/>
              </a:buClr>
              <a:buSzPct val="120000"/>
              <a:buFont typeface="Wingdings" panose="05000000000000000000" pitchFamily="2" charset="2"/>
              <a:buChar char="§"/>
            </a:pPr>
            <a:r>
              <a:rPr lang="en-US"/>
              <a:t>Fourth level</a:t>
            </a:r>
          </a:p>
          <a:p>
            <a:pPr lvl="4">
              <a:lnSpc>
                <a:spcPct val="120000"/>
              </a:lnSpc>
              <a:buClr>
                <a:srgbClr val="C00000"/>
              </a:buClr>
              <a:buSzPct val="120000"/>
              <a:buFont typeface="Wingdings" panose="05000000000000000000" pitchFamily="2" charset="2"/>
              <a:buChar char="§"/>
            </a:pPr>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F3B1A32-A4C7-4200-AB16-B4C48DB8B178}" type="datetimeFigureOut">
              <a:rPr lang="en-US" smtClean="0"/>
              <a:t>1/13/2026</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6B75E89-5577-4C8F-8303-6057C8E5691D}" type="slidenum">
              <a:rPr lang="en-US" smtClean="0"/>
              <a:t>‹#›</a:t>
            </a:fld>
            <a:endParaRPr lang="en-US"/>
          </a:p>
        </p:txBody>
      </p:sp>
    </p:spTree>
    <p:extLst>
      <p:ext uri="{BB962C8B-B14F-4D97-AF65-F5344CB8AC3E}">
        <p14:creationId xmlns:p14="http://schemas.microsoft.com/office/powerpoint/2010/main" val="231592157"/>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lang="en-US"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lang="en-US"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lang="en-US"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lang="en-US"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lang="en-US" sz="1600" kern="1200" dirty="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Julie.loose@mail.house.gov" TargetMode="External"/><Relationship Id="rId2" Type="http://schemas.openxmlformats.org/officeDocument/2006/relationships/hyperlink" Target="mailto:TX06appropriations@mail.house.gov" TargetMode="External"/><Relationship Id="rId1" Type="http://schemas.openxmlformats.org/officeDocument/2006/relationships/slideLayout" Target="../slideLayouts/slideLayout2.xml"/><Relationship Id="rId5" Type="http://schemas.openxmlformats.org/officeDocument/2006/relationships/hyperlink" Target="mailto:hailee.swalm@mail.house.gov" TargetMode="External"/><Relationship Id="rId4" Type="http://schemas.openxmlformats.org/officeDocument/2006/relationships/hyperlink" Target="mailto:TX06casework@mail.house.go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png"/><Relationship Id="rId3" Type="http://schemas.openxmlformats.org/officeDocument/2006/relationships/diagramLayout" Target="../diagrams/layout2.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9.svg"/><Relationship Id="rId5" Type="http://schemas.openxmlformats.org/officeDocument/2006/relationships/diagramColors" Target="../diagrams/colors2.xml"/><Relationship Id="rId10" Type="http://schemas.openxmlformats.org/officeDocument/2006/relationships/image" Target="../media/image18.png"/><Relationship Id="rId4" Type="http://schemas.openxmlformats.org/officeDocument/2006/relationships/diagramQuickStyle" Target="../diagrams/quickStyle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4E7B54-FC23-E5EC-3568-87FAD13E981B}"/>
              </a:ext>
            </a:extLst>
          </p:cNvPr>
          <p:cNvPicPr>
            <a:picLocks noChangeAspect="1"/>
          </p:cNvPicPr>
          <p:nvPr/>
        </p:nvPicPr>
        <p:blipFill>
          <a:blip r:embed="rId2">
            <a:alphaModFix amt="20000"/>
          </a:blip>
          <a:stretch>
            <a:fillRect/>
          </a:stretch>
        </p:blipFill>
        <p:spPr>
          <a:xfrm>
            <a:off x="2322883" y="220904"/>
            <a:ext cx="7807492" cy="5108717"/>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6EADFBA1-94EC-50D9-3CDB-179C764B41DA}"/>
              </a:ext>
            </a:extLst>
          </p:cNvPr>
          <p:cNvSpPr>
            <a:spLocks noGrp="1"/>
          </p:cNvSpPr>
          <p:nvPr>
            <p:ph type="ctrTitle"/>
          </p:nvPr>
        </p:nvSpPr>
        <p:spPr>
          <a:xfrm>
            <a:off x="2503038" y="2406898"/>
            <a:ext cx="7447176" cy="736727"/>
          </a:xfrm>
          <a:noFill/>
          <a:ln>
            <a:solidFill>
              <a:schemeClr val="tx1"/>
            </a:solidFill>
          </a:ln>
        </p:spPr>
        <p:txBody>
          <a:bodyPr>
            <a:normAutofit fontScale="90000"/>
          </a:bodyPr>
          <a:lstStyle/>
          <a:p>
            <a:r>
              <a:rPr lang="en-US" sz="2200">
                <a:solidFill>
                  <a:schemeClr val="tx1"/>
                </a:solidFill>
              </a:rPr>
              <a:t>Office of Congressman Jake Ellzey Community Project Funding FY27</a:t>
            </a:r>
          </a:p>
        </p:txBody>
      </p:sp>
      <p:pic>
        <p:nvPicPr>
          <p:cNvPr id="1026" name="Picture 8">
            <a:extLst>
              <a:ext uri="{FF2B5EF4-FFF2-40B4-BE49-F238E27FC236}">
                <a16:creationId xmlns:a16="http://schemas.microsoft.com/office/drawing/2014/main" id="{BC3D0631-B675-1564-DA58-724B5E1C7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010" y="5288825"/>
            <a:ext cx="5267231" cy="156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a:extLst>
              <a:ext uri="{FF2B5EF4-FFF2-40B4-BE49-F238E27FC236}">
                <a16:creationId xmlns:a16="http://schemas.microsoft.com/office/drawing/2014/main" id="{B90C0943-F04A-6BD0-DD8B-320B8F81955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9368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a:extLst>
            <a:ext uri="{FF2B5EF4-FFF2-40B4-BE49-F238E27FC236}">
              <a16:creationId xmlns:a16="http://schemas.microsoft.com/office/drawing/2014/main" id="{F37C98D6-AB92-4164-1086-B493CFEF3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1B070-F146-9C90-2AFB-7FC7FBEEB6E4}"/>
              </a:ext>
            </a:extLst>
          </p:cNvPr>
          <p:cNvSpPr>
            <a:spLocks noGrp="1"/>
          </p:cNvSpPr>
          <p:nvPr>
            <p:ph type="title"/>
          </p:nvPr>
        </p:nvSpPr>
        <p:spPr>
          <a:xfrm>
            <a:off x="2231136" y="308446"/>
            <a:ext cx="7729728" cy="1188720"/>
          </a:xfrm>
        </p:spPr>
        <p:txBody>
          <a:bodyPr/>
          <a:lstStyle/>
          <a:p>
            <a:r>
              <a:rPr lang="en-US"/>
              <a:t>Agriculture</a:t>
            </a:r>
          </a:p>
        </p:txBody>
      </p:sp>
      <p:sp>
        <p:nvSpPr>
          <p:cNvPr id="3" name="Content Placeholder 2">
            <a:extLst>
              <a:ext uri="{FF2B5EF4-FFF2-40B4-BE49-F238E27FC236}">
                <a16:creationId xmlns:a16="http://schemas.microsoft.com/office/drawing/2014/main" id="{EC8732B8-B2F7-5B94-0EFF-767478A4CFC7}"/>
              </a:ext>
            </a:extLst>
          </p:cNvPr>
          <p:cNvSpPr>
            <a:spLocks noGrp="1"/>
          </p:cNvSpPr>
          <p:nvPr>
            <p:ph idx="1"/>
          </p:nvPr>
        </p:nvSpPr>
        <p:spPr>
          <a:xfrm>
            <a:off x="655782" y="1773751"/>
            <a:ext cx="10880436" cy="4304146"/>
          </a:xfrm>
        </p:spPr>
        <p:txBody>
          <a:bodyPr>
            <a:normAutofit fontScale="92500" lnSpcReduction="20000"/>
          </a:bodyPr>
          <a:lstStyle/>
          <a:p>
            <a:pPr marL="0" indent="0" algn="ctr">
              <a:buNone/>
            </a:pPr>
            <a:r>
              <a:rPr lang="en-US" sz="2400">
                <a:solidFill>
                  <a:schemeClr val="bg1"/>
                </a:solidFill>
              </a:rPr>
              <a:t>This subcommittee will only consider projects for funding recipients that are state, local, and Tribal organizations, or conservation districts. </a:t>
            </a:r>
          </a:p>
          <a:p>
            <a:r>
              <a:rPr lang="en-US" sz="2400">
                <a:solidFill>
                  <a:schemeClr val="bg1"/>
                </a:solidFill>
              </a:rPr>
              <a:t>Non-profit recipients will not be considered </a:t>
            </a:r>
          </a:p>
          <a:p>
            <a:r>
              <a:rPr lang="en-US" sz="2400">
                <a:solidFill>
                  <a:schemeClr val="bg1"/>
                </a:solidFill>
              </a:rPr>
              <a:t>Department of Agriculture:</a:t>
            </a:r>
          </a:p>
          <a:p>
            <a:pPr lvl="1"/>
            <a:r>
              <a:rPr lang="en-US" sz="2400">
                <a:solidFill>
                  <a:schemeClr val="bg1"/>
                </a:solidFill>
              </a:rPr>
              <a:t>Rural Development</a:t>
            </a:r>
          </a:p>
          <a:p>
            <a:pPr lvl="2"/>
            <a:r>
              <a:rPr lang="en-US" sz="2200">
                <a:solidFill>
                  <a:schemeClr val="bg1"/>
                </a:solidFill>
              </a:rPr>
              <a:t>Community Facilities Grants</a:t>
            </a:r>
          </a:p>
          <a:p>
            <a:pPr lvl="2"/>
            <a:r>
              <a:rPr lang="en-US" sz="2200" err="1">
                <a:solidFill>
                  <a:schemeClr val="bg1"/>
                </a:solidFill>
              </a:rPr>
              <a:t>ReConnect</a:t>
            </a:r>
            <a:r>
              <a:rPr lang="en-US" sz="2200">
                <a:solidFill>
                  <a:schemeClr val="bg1"/>
                </a:solidFill>
              </a:rPr>
              <a:t> Program</a:t>
            </a:r>
          </a:p>
          <a:p>
            <a:pPr lvl="2"/>
            <a:r>
              <a:rPr lang="en-US" sz="2200">
                <a:solidFill>
                  <a:schemeClr val="bg1"/>
                </a:solidFill>
              </a:rPr>
              <a:t>Distance Learning and Telemedicine Grants</a:t>
            </a:r>
          </a:p>
          <a:p>
            <a:pPr lvl="2"/>
            <a:r>
              <a:rPr lang="en-US" sz="2200">
                <a:solidFill>
                  <a:schemeClr val="bg1"/>
                </a:solidFill>
              </a:rPr>
              <a:t>Water and Waste Disposal Grants </a:t>
            </a:r>
          </a:p>
          <a:p>
            <a:pPr lvl="1"/>
            <a:r>
              <a:rPr lang="en-US" sz="2400">
                <a:solidFill>
                  <a:schemeClr val="bg1"/>
                </a:solidFill>
              </a:rPr>
              <a:t>Agricultural Research Service Buildings and Facilities</a:t>
            </a:r>
          </a:p>
          <a:p>
            <a:pPr lvl="1"/>
            <a:r>
              <a:rPr lang="en-US" sz="2400">
                <a:solidFill>
                  <a:schemeClr val="bg1"/>
                </a:solidFill>
              </a:rPr>
              <a:t>Natural Resources Conservation Service, Conservation Operations</a:t>
            </a:r>
          </a:p>
          <a:p>
            <a:endParaRPr lang="en-US"/>
          </a:p>
        </p:txBody>
      </p:sp>
      <p:pic>
        <p:nvPicPr>
          <p:cNvPr id="4" name="Picture 8">
            <a:extLst>
              <a:ext uri="{FF2B5EF4-FFF2-40B4-BE49-F238E27FC236}">
                <a16:creationId xmlns:a16="http://schemas.microsoft.com/office/drawing/2014/main" id="{B9CB67EF-668C-9347-0F7F-2FABD1EB19C5}"/>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House Committee on Agriculture, Chairman GT Thompson">
            <a:extLst>
              <a:ext uri="{FF2B5EF4-FFF2-40B4-BE49-F238E27FC236}">
                <a16:creationId xmlns:a16="http://schemas.microsoft.com/office/drawing/2014/main" id="{8B98931A-CED0-1697-B32E-4F409ABAFC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ouse Committee on Agriculture, Chairman GT Thompson">
            <a:extLst>
              <a:ext uri="{FF2B5EF4-FFF2-40B4-BE49-F238E27FC236}">
                <a16:creationId xmlns:a16="http://schemas.microsoft.com/office/drawing/2014/main" id="{CCCB98B8-3F15-B391-7DDE-8A2CE0CC26F0}"/>
              </a:ext>
            </a:extLst>
          </p:cNvPr>
          <p:cNvSpPr>
            <a:spLocks noChangeAspect="1" noChangeArrowheads="1"/>
          </p:cNvSpPr>
          <p:nvPr/>
        </p:nvSpPr>
        <p:spPr bwMode="auto">
          <a:xfrm>
            <a:off x="9442704" y="3124200"/>
            <a:ext cx="1603248" cy="16032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Graphic 9" descr="Corn with solid fill">
            <a:extLst>
              <a:ext uri="{FF2B5EF4-FFF2-40B4-BE49-F238E27FC236}">
                <a16:creationId xmlns:a16="http://schemas.microsoft.com/office/drawing/2014/main" id="{8E423797-141E-2152-5597-E8C1DCD638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640" y="209087"/>
            <a:ext cx="1387438" cy="1387438"/>
          </a:xfrm>
          <a:prstGeom prst="rect">
            <a:avLst/>
          </a:prstGeom>
        </p:spPr>
      </p:pic>
      <p:pic>
        <p:nvPicPr>
          <p:cNvPr id="12" name="Graphic 11" descr="Tractor with solid fill">
            <a:extLst>
              <a:ext uri="{FF2B5EF4-FFF2-40B4-BE49-F238E27FC236}">
                <a16:creationId xmlns:a16="http://schemas.microsoft.com/office/drawing/2014/main" id="{2C0C1BA6-DCD1-2DD8-DD5A-4D0A778938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0832" y="217840"/>
            <a:ext cx="1466088" cy="1466088"/>
          </a:xfrm>
          <a:prstGeom prst="rect">
            <a:avLst/>
          </a:prstGeom>
        </p:spPr>
      </p:pic>
    </p:spTree>
    <p:extLst>
      <p:ext uri="{BB962C8B-B14F-4D97-AF65-F5344CB8AC3E}">
        <p14:creationId xmlns:p14="http://schemas.microsoft.com/office/powerpoint/2010/main" val="105537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a:extLst>
            <a:ext uri="{FF2B5EF4-FFF2-40B4-BE49-F238E27FC236}">
              <a16:creationId xmlns:a16="http://schemas.microsoft.com/office/drawing/2014/main" id="{11A5E680-3B8C-62FE-1123-DB9342394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DB74A-645B-B281-B4E0-01E1FBE39E90}"/>
              </a:ext>
            </a:extLst>
          </p:cNvPr>
          <p:cNvSpPr>
            <a:spLocks noGrp="1"/>
          </p:cNvSpPr>
          <p:nvPr>
            <p:ph type="title"/>
          </p:nvPr>
        </p:nvSpPr>
        <p:spPr>
          <a:xfrm>
            <a:off x="2231136" y="598932"/>
            <a:ext cx="7729728" cy="1188720"/>
          </a:xfrm>
        </p:spPr>
        <p:txBody>
          <a:bodyPr/>
          <a:lstStyle/>
          <a:p>
            <a:r>
              <a:rPr lang="en-US"/>
              <a:t>Commerce, Justice, Science</a:t>
            </a:r>
          </a:p>
        </p:txBody>
      </p:sp>
      <p:sp>
        <p:nvSpPr>
          <p:cNvPr id="3" name="Content Placeholder 2">
            <a:extLst>
              <a:ext uri="{FF2B5EF4-FFF2-40B4-BE49-F238E27FC236}">
                <a16:creationId xmlns:a16="http://schemas.microsoft.com/office/drawing/2014/main" id="{1EE8588B-C404-D7F4-9D11-00126ADCA6ED}"/>
              </a:ext>
            </a:extLst>
          </p:cNvPr>
          <p:cNvSpPr>
            <a:spLocks noGrp="1"/>
          </p:cNvSpPr>
          <p:nvPr>
            <p:ph idx="1"/>
          </p:nvPr>
        </p:nvSpPr>
        <p:spPr>
          <a:xfrm>
            <a:off x="743528" y="2290618"/>
            <a:ext cx="10704944" cy="3449409"/>
          </a:xfrm>
        </p:spPr>
        <p:txBody>
          <a:bodyPr>
            <a:normAutofit fontScale="77500" lnSpcReduction="20000"/>
          </a:bodyPr>
          <a:lstStyle/>
          <a:p>
            <a:r>
              <a:rPr lang="en-US" sz="2800">
                <a:solidFill>
                  <a:schemeClr val="bg1"/>
                </a:solidFill>
              </a:rPr>
              <a:t>Department of Commerce – National Institute of Standards and Technology (NIST) – Scientific and Technical Research and Services – Scientific and Technical Research</a:t>
            </a:r>
          </a:p>
          <a:p>
            <a:r>
              <a:rPr lang="en-US" sz="2800">
                <a:solidFill>
                  <a:schemeClr val="bg1"/>
                </a:solidFill>
              </a:rPr>
              <a:t>Department of Commerce – National Oceanic and Atmospheric Administration (NOAA) – Operations, Research, and Facilities – Coastal Zone Management</a:t>
            </a:r>
          </a:p>
          <a:p>
            <a:r>
              <a:rPr lang="en-US" sz="2800">
                <a:solidFill>
                  <a:schemeClr val="bg1"/>
                </a:solidFill>
              </a:rPr>
              <a:t>Department of Justice (DOJ) – Office of Justice Programs (OJP) – State and Local Law Enforcement Assistance – Byrne Justice Assistance Grants (Byrne JAG)</a:t>
            </a:r>
          </a:p>
          <a:p>
            <a:r>
              <a:rPr lang="en-US" sz="2800">
                <a:solidFill>
                  <a:schemeClr val="bg1"/>
                </a:solidFill>
              </a:rPr>
              <a:t>Department of Justice (DOJ) – Community Oriented Policing Services (COPS) – Technology and Equipment</a:t>
            </a:r>
          </a:p>
          <a:p>
            <a:r>
              <a:rPr lang="en-US" sz="2800">
                <a:solidFill>
                  <a:schemeClr val="bg1"/>
                </a:solidFill>
              </a:rPr>
              <a:t>National Aeronautics and Space Administration (NASA) – Safety, Security and Mission Services (SSMS)</a:t>
            </a:r>
          </a:p>
          <a:p>
            <a:endParaRPr lang="en-US"/>
          </a:p>
        </p:txBody>
      </p:sp>
      <p:pic>
        <p:nvPicPr>
          <p:cNvPr id="4" name="Picture 8">
            <a:extLst>
              <a:ext uri="{FF2B5EF4-FFF2-40B4-BE49-F238E27FC236}">
                <a16:creationId xmlns:a16="http://schemas.microsoft.com/office/drawing/2014/main" id="{EE50CBBC-D1F7-2550-51E6-72AA33583EB3}"/>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4417F82-B3F8-B69F-7BD4-D246106AD5D6}"/>
              </a:ext>
            </a:extLst>
          </p:cNvPr>
          <p:cNvPicPr>
            <a:picLocks noChangeAspect="1"/>
          </p:cNvPicPr>
          <p:nvPr/>
        </p:nvPicPr>
        <p:blipFill>
          <a:blip r:embed="rId3"/>
          <a:stretch>
            <a:fillRect/>
          </a:stretch>
        </p:blipFill>
        <p:spPr>
          <a:xfrm>
            <a:off x="307847" y="297751"/>
            <a:ext cx="1791081" cy="1791081"/>
          </a:xfrm>
          <a:prstGeom prst="rect">
            <a:avLst/>
          </a:prstGeom>
        </p:spPr>
      </p:pic>
      <p:pic>
        <p:nvPicPr>
          <p:cNvPr id="8" name="Picture 7">
            <a:extLst>
              <a:ext uri="{FF2B5EF4-FFF2-40B4-BE49-F238E27FC236}">
                <a16:creationId xmlns:a16="http://schemas.microsoft.com/office/drawing/2014/main" id="{4E354CF4-E7F2-C8F4-5632-0C1F901A4E12}"/>
              </a:ext>
            </a:extLst>
          </p:cNvPr>
          <p:cNvPicPr>
            <a:picLocks noChangeAspect="1"/>
          </p:cNvPicPr>
          <p:nvPr/>
        </p:nvPicPr>
        <p:blipFill>
          <a:blip r:embed="rId4"/>
          <a:stretch>
            <a:fillRect/>
          </a:stretch>
        </p:blipFill>
        <p:spPr>
          <a:xfrm>
            <a:off x="10199704" y="297751"/>
            <a:ext cx="1754459" cy="1754459"/>
          </a:xfrm>
          <a:prstGeom prst="rect">
            <a:avLst/>
          </a:prstGeom>
        </p:spPr>
      </p:pic>
    </p:spTree>
    <p:extLst>
      <p:ext uri="{BB962C8B-B14F-4D97-AF65-F5344CB8AC3E}">
        <p14:creationId xmlns:p14="http://schemas.microsoft.com/office/powerpoint/2010/main" val="1732172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DEA54-AC0B-FED2-A754-3262BFF4792F}"/>
              </a:ext>
            </a:extLst>
          </p:cNvPr>
          <p:cNvPicPr>
            <a:picLocks noChangeAspect="1"/>
          </p:cNvPicPr>
          <p:nvPr/>
        </p:nvPicPr>
        <p:blipFill>
          <a:blip r:embed="rId2"/>
          <a:stretch>
            <a:fillRect/>
          </a:stretch>
        </p:blipFill>
        <p:spPr>
          <a:xfrm>
            <a:off x="2212382" y="0"/>
            <a:ext cx="7767237" cy="2875064"/>
          </a:xfrm>
          <a:prstGeom prst="rect">
            <a:avLst/>
          </a:prstGeom>
        </p:spPr>
      </p:pic>
      <p:sp>
        <p:nvSpPr>
          <p:cNvPr id="2" name="Title 1">
            <a:extLst>
              <a:ext uri="{FF2B5EF4-FFF2-40B4-BE49-F238E27FC236}">
                <a16:creationId xmlns:a16="http://schemas.microsoft.com/office/drawing/2014/main" id="{4C92DE40-F609-4533-FB19-F82F89E3C748}"/>
              </a:ext>
            </a:extLst>
          </p:cNvPr>
          <p:cNvSpPr>
            <a:spLocks noGrp="1"/>
          </p:cNvSpPr>
          <p:nvPr>
            <p:ph type="title"/>
          </p:nvPr>
        </p:nvSpPr>
        <p:spPr>
          <a:xfrm>
            <a:off x="2372408" y="1769570"/>
            <a:ext cx="7447185" cy="1105494"/>
          </a:xfrm>
        </p:spPr>
        <p:txBody>
          <a:bodyPr/>
          <a:lstStyle/>
          <a:p>
            <a:r>
              <a:rPr lang="en-US"/>
              <a:t>Interior and Environment</a:t>
            </a:r>
          </a:p>
        </p:txBody>
      </p:sp>
      <p:sp>
        <p:nvSpPr>
          <p:cNvPr id="3" name="Content Placeholder 2">
            <a:extLst>
              <a:ext uri="{FF2B5EF4-FFF2-40B4-BE49-F238E27FC236}">
                <a16:creationId xmlns:a16="http://schemas.microsoft.com/office/drawing/2014/main" id="{F0D7F0BE-B3F7-2225-EE9F-7C58620B968E}"/>
              </a:ext>
            </a:extLst>
          </p:cNvPr>
          <p:cNvSpPr>
            <a:spLocks noGrp="1"/>
          </p:cNvSpPr>
          <p:nvPr>
            <p:ph idx="1"/>
          </p:nvPr>
        </p:nvSpPr>
        <p:spPr>
          <a:xfrm>
            <a:off x="1369568" y="3297747"/>
            <a:ext cx="9452864" cy="3101983"/>
          </a:xfrm>
        </p:spPr>
        <p:txBody>
          <a:bodyPr/>
          <a:lstStyle/>
          <a:p>
            <a:r>
              <a:rPr lang="en-US" sz="2200">
                <a:solidFill>
                  <a:schemeClr val="bg1"/>
                </a:solidFill>
              </a:rPr>
              <a:t>Environmental Protection Agency – State and Tribal Assistance Grants (STAG)</a:t>
            </a:r>
          </a:p>
          <a:p>
            <a:pPr marL="0" indent="0">
              <a:buNone/>
            </a:pPr>
            <a:endParaRPr lang="en-US"/>
          </a:p>
        </p:txBody>
      </p:sp>
      <p:pic>
        <p:nvPicPr>
          <p:cNvPr id="5" name="Picture 8">
            <a:extLst>
              <a:ext uri="{FF2B5EF4-FFF2-40B4-BE49-F238E27FC236}">
                <a16:creationId xmlns:a16="http://schemas.microsoft.com/office/drawing/2014/main" id="{4CEF2837-AB8B-D7D2-80A1-7F8C4296AF16}"/>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440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a:extLst>
            <a:ext uri="{FF2B5EF4-FFF2-40B4-BE49-F238E27FC236}">
              <a16:creationId xmlns:a16="http://schemas.microsoft.com/office/drawing/2014/main" id="{7AF68818-82AA-9B97-D927-64C93F205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AD6FF-FBEF-B7E4-1229-EBEF1FD73F0B}"/>
              </a:ext>
            </a:extLst>
          </p:cNvPr>
          <p:cNvSpPr>
            <a:spLocks noGrp="1"/>
          </p:cNvSpPr>
          <p:nvPr>
            <p:ph type="title"/>
          </p:nvPr>
        </p:nvSpPr>
        <p:spPr/>
        <p:txBody>
          <a:bodyPr/>
          <a:lstStyle/>
          <a:p>
            <a:r>
              <a:rPr lang="en-US"/>
              <a:t>Homeland Security</a:t>
            </a:r>
          </a:p>
        </p:txBody>
      </p:sp>
      <p:sp>
        <p:nvSpPr>
          <p:cNvPr id="3" name="Content Placeholder 2">
            <a:extLst>
              <a:ext uri="{FF2B5EF4-FFF2-40B4-BE49-F238E27FC236}">
                <a16:creationId xmlns:a16="http://schemas.microsoft.com/office/drawing/2014/main" id="{CCC1B74D-D87A-1183-B9F6-7FDE601D5A93}"/>
              </a:ext>
            </a:extLst>
          </p:cNvPr>
          <p:cNvSpPr>
            <a:spLocks noGrp="1"/>
          </p:cNvSpPr>
          <p:nvPr>
            <p:ph idx="1"/>
          </p:nvPr>
        </p:nvSpPr>
        <p:spPr>
          <a:xfrm>
            <a:off x="1152514" y="2711935"/>
            <a:ext cx="9074173" cy="3101983"/>
          </a:xfrm>
        </p:spPr>
        <p:txBody>
          <a:bodyPr>
            <a:normAutofit/>
          </a:bodyPr>
          <a:lstStyle/>
          <a:p>
            <a:pPr marL="0" indent="0">
              <a:buNone/>
            </a:pPr>
            <a:r>
              <a:rPr lang="en-US" sz="2800">
                <a:solidFill>
                  <a:schemeClr val="bg1"/>
                </a:solidFill>
              </a:rPr>
              <a:t>Federal Emergency Management Agency (FEMA)</a:t>
            </a:r>
          </a:p>
          <a:p>
            <a:pPr lvl="1"/>
            <a:r>
              <a:rPr lang="en-US" sz="2600">
                <a:solidFill>
                  <a:schemeClr val="bg1"/>
                </a:solidFill>
              </a:rPr>
              <a:t>Pre-Disaster Mitigation (PDM) grants</a:t>
            </a:r>
          </a:p>
          <a:p>
            <a:pPr lvl="1"/>
            <a:r>
              <a:rPr lang="en-US" sz="2600">
                <a:solidFill>
                  <a:schemeClr val="bg1"/>
                </a:solidFill>
              </a:rPr>
              <a:t>Emergency Operations Center (EOC) grants</a:t>
            </a:r>
          </a:p>
          <a:p>
            <a:endParaRPr lang="en-US"/>
          </a:p>
        </p:txBody>
      </p:sp>
      <p:pic>
        <p:nvPicPr>
          <p:cNvPr id="4" name="Picture 8">
            <a:extLst>
              <a:ext uri="{FF2B5EF4-FFF2-40B4-BE49-F238E27FC236}">
                <a16:creationId xmlns:a16="http://schemas.microsoft.com/office/drawing/2014/main" id="{0CBEB5C3-7CF8-0C41-1B10-5BEBB5B18535}"/>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01F714-7AE0-292A-C1FF-C3A23B2B472B}"/>
              </a:ext>
            </a:extLst>
          </p:cNvPr>
          <p:cNvPicPr>
            <a:picLocks noChangeAspect="1"/>
          </p:cNvPicPr>
          <p:nvPr/>
        </p:nvPicPr>
        <p:blipFill>
          <a:blip r:embed="rId3"/>
          <a:stretch>
            <a:fillRect/>
          </a:stretch>
        </p:blipFill>
        <p:spPr>
          <a:xfrm>
            <a:off x="8645537" y="2711935"/>
            <a:ext cx="3162300" cy="1885950"/>
          </a:xfrm>
          <a:prstGeom prst="rect">
            <a:avLst/>
          </a:prstGeom>
        </p:spPr>
      </p:pic>
      <p:pic>
        <p:nvPicPr>
          <p:cNvPr id="5122" name="Picture 2">
            <a:extLst>
              <a:ext uri="{FF2B5EF4-FFF2-40B4-BE49-F238E27FC236}">
                <a16:creationId xmlns:a16="http://schemas.microsoft.com/office/drawing/2014/main" id="{BF343F94-D4BA-D78B-C098-4BC4A7EB7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14" y="797052"/>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12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a:extLst>
            <a:ext uri="{FF2B5EF4-FFF2-40B4-BE49-F238E27FC236}">
              <a16:creationId xmlns:a16="http://schemas.microsoft.com/office/drawing/2014/main" id="{46E0A137-BFB0-B655-9D6A-6F74E7E39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DDD72-7A5F-60DF-8FDD-0C0386B20153}"/>
              </a:ext>
            </a:extLst>
          </p:cNvPr>
          <p:cNvSpPr>
            <a:spLocks noGrp="1"/>
          </p:cNvSpPr>
          <p:nvPr>
            <p:ph type="title"/>
          </p:nvPr>
        </p:nvSpPr>
        <p:spPr>
          <a:xfrm>
            <a:off x="2148008" y="706074"/>
            <a:ext cx="7729728" cy="1188720"/>
          </a:xfrm>
        </p:spPr>
        <p:txBody>
          <a:bodyPr/>
          <a:lstStyle/>
          <a:p>
            <a:r>
              <a:rPr lang="en-US"/>
              <a:t>Transportation and Housing and Urban Development</a:t>
            </a:r>
          </a:p>
        </p:txBody>
      </p:sp>
      <p:sp>
        <p:nvSpPr>
          <p:cNvPr id="3" name="Content Placeholder 2">
            <a:extLst>
              <a:ext uri="{FF2B5EF4-FFF2-40B4-BE49-F238E27FC236}">
                <a16:creationId xmlns:a16="http://schemas.microsoft.com/office/drawing/2014/main" id="{61DA3B71-DB5F-B458-95CF-B0EBEA80C8D2}"/>
              </a:ext>
            </a:extLst>
          </p:cNvPr>
          <p:cNvSpPr>
            <a:spLocks noGrp="1"/>
          </p:cNvSpPr>
          <p:nvPr>
            <p:ph idx="1"/>
          </p:nvPr>
        </p:nvSpPr>
        <p:spPr>
          <a:xfrm>
            <a:off x="710183" y="2105154"/>
            <a:ext cx="10771633" cy="3948174"/>
          </a:xfrm>
        </p:spPr>
        <p:txBody>
          <a:bodyPr>
            <a:normAutofit/>
          </a:bodyPr>
          <a:lstStyle/>
          <a:p>
            <a:r>
              <a:rPr lang="en-US" sz="2200">
                <a:solidFill>
                  <a:schemeClr val="bg1"/>
                </a:solidFill>
              </a:rPr>
              <a:t>Department of Transportation includes:  </a:t>
            </a:r>
          </a:p>
          <a:p>
            <a:pPr lvl="1"/>
            <a:r>
              <a:rPr lang="en-US" sz="2200">
                <a:solidFill>
                  <a:schemeClr val="bg1"/>
                </a:solidFill>
              </a:rPr>
              <a:t>Airport Improvement Program</a:t>
            </a:r>
          </a:p>
          <a:p>
            <a:pPr lvl="1"/>
            <a:r>
              <a:rPr lang="en-US" sz="2200">
                <a:solidFill>
                  <a:schemeClr val="bg1"/>
                </a:solidFill>
              </a:rPr>
              <a:t>Highway Infrastructure Projects</a:t>
            </a:r>
          </a:p>
          <a:p>
            <a:pPr lvl="1"/>
            <a:r>
              <a:rPr lang="en-US" sz="2200">
                <a:solidFill>
                  <a:schemeClr val="bg1"/>
                </a:solidFill>
              </a:rPr>
              <a:t>Consolidated Rail Infrastructure and Safety Improvements</a:t>
            </a:r>
          </a:p>
          <a:p>
            <a:pPr lvl="1"/>
            <a:r>
              <a:rPr lang="en-US" sz="2200">
                <a:solidFill>
                  <a:schemeClr val="bg1"/>
                </a:solidFill>
              </a:rPr>
              <a:t>Transit Infrastructure Grants</a:t>
            </a:r>
          </a:p>
          <a:p>
            <a:pPr lvl="1"/>
            <a:r>
              <a:rPr lang="en-US" sz="2200">
                <a:solidFill>
                  <a:schemeClr val="bg1"/>
                </a:solidFill>
              </a:rPr>
              <a:t>Port Infrastructure Development Program</a:t>
            </a:r>
          </a:p>
          <a:p>
            <a:r>
              <a:rPr lang="en-US" sz="2200">
                <a:solidFill>
                  <a:schemeClr val="bg1"/>
                </a:solidFill>
              </a:rPr>
              <a:t>Department of Housing and Urban Development – Economic Development Initiatives</a:t>
            </a:r>
          </a:p>
          <a:p>
            <a:endParaRPr lang="en-US"/>
          </a:p>
        </p:txBody>
      </p:sp>
      <p:pic>
        <p:nvPicPr>
          <p:cNvPr id="4" name="Picture 8">
            <a:extLst>
              <a:ext uri="{FF2B5EF4-FFF2-40B4-BE49-F238E27FC236}">
                <a16:creationId xmlns:a16="http://schemas.microsoft.com/office/drawing/2014/main" id="{6F10305A-EA8D-6C57-13A2-F5815E095A7A}"/>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6326215-5D07-B193-250E-6EA35E10D0A5}"/>
              </a:ext>
            </a:extLst>
          </p:cNvPr>
          <p:cNvPicPr>
            <a:picLocks noChangeAspect="1"/>
          </p:cNvPicPr>
          <p:nvPr/>
        </p:nvPicPr>
        <p:blipFill>
          <a:blip r:embed="rId3"/>
          <a:stretch>
            <a:fillRect/>
          </a:stretch>
        </p:blipFill>
        <p:spPr>
          <a:xfrm>
            <a:off x="8148735" y="2288244"/>
            <a:ext cx="1962150" cy="1962150"/>
          </a:xfrm>
          <a:prstGeom prst="rect">
            <a:avLst/>
          </a:prstGeom>
        </p:spPr>
      </p:pic>
      <p:pic>
        <p:nvPicPr>
          <p:cNvPr id="6" name="Picture 5">
            <a:extLst>
              <a:ext uri="{FF2B5EF4-FFF2-40B4-BE49-F238E27FC236}">
                <a16:creationId xmlns:a16="http://schemas.microsoft.com/office/drawing/2014/main" id="{7899C013-C662-A1C3-56C0-F820EF398360}"/>
              </a:ext>
            </a:extLst>
          </p:cNvPr>
          <p:cNvPicPr>
            <a:picLocks noChangeAspect="1"/>
          </p:cNvPicPr>
          <p:nvPr/>
        </p:nvPicPr>
        <p:blipFill>
          <a:blip r:embed="rId4"/>
          <a:stretch>
            <a:fillRect/>
          </a:stretch>
        </p:blipFill>
        <p:spPr>
          <a:xfrm>
            <a:off x="10110885" y="1018899"/>
            <a:ext cx="1962150" cy="1962150"/>
          </a:xfrm>
          <a:prstGeom prst="rect">
            <a:avLst/>
          </a:prstGeom>
        </p:spPr>
      </p:pic>
      <p:pic>
        <p:nvPicPr>
          <p:cNvPr id="7" name="Picture 6">
            <a:extLst>
              <a:ext uri="{FF2B5EF4-FFF2-40B4-BE49-F238E27FC236}">
                <a16:creationId xmlns:a16="http://schemas.microsoft.com/office/drawing/2014/main" id="{667862ED-E227-DEE3-C9C8-D9BA9325C150}"/>
              </a:ext>
            </a:extLst>
          </p:cNvPr>
          <p:cNvPicPr>
            <a:picLocks noChangeAspect="1"/>
          </p:cNvPicPr>
          <p:nvPr/>
        </p:nvPicPr>
        <p:blipFill>
          <a:blip r:embed="rId5"/>
          <a:stretch>
            <a:fillRect/>
          </a:stretch>
        </p:blipFill>
        <p:spPr>
          <a:xfrm>
            <a:off x="10110885" y="2981049"/>
            <a:ext cx="1962150" cy="1962150"/>
          </a:xfrm>
          <a:prstGeom prst="rect">
            <a:avLst/>
          </a:prstGeom>
        </p:spPr>
      </p:pic>
    </p:spTree>
    <p:extLst>
      <p:ext uri="{BB962C8B-B14F-4D97-AF65-F5344CB8AC3E}">
        <p14:creationId xmlns:p14="http://schemas.microsoft.com/office/powerpoint/2010/main" val="173707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1693-80D3-8965-71C5-D4FB63D521FA}"/>
              </a:ext>
            </a:extLst>
          </p:cNvPr>
          <p:cNvSpPr>
            <a:spLocks noGrp="1"/>
          </p:cNvSpPr>
          <p:nvPr>
            <p:ph type="title"/>
          </p:nvPr>
        </p:nvSpPr>
        <p:spPr>
          <a:xfrm>
            <a:off x="2425689" y="225390"/>
            <a:ext cx="7729728" cy="1188720"/>
          </a:xfrm>
        </p:spPr>
        <p:txBody>
          <a:bodyPr/>
          <a:lstStyle/>
          <a:p>
            <a:r>
              <a:rPr lang="en-US"/>
              <a:t>Examples of approved </a:t>
            </a:r>
            <a:r>
              <a:rPr lang="en-US" err="1"/>
              <a:t>Cpf</a:t>
            </a:r>
            <a:endParaRPr lang="en-US"/>
          </a:p>
        </p:txBody>
      </p:sp>
      <p:sp>
        <p:nvSpPr>
          <p:cNvPr id="3" name="Content Placeholder 2">
            <a:extLst>
              <a:ext uri="{FF2B5EF4-FFF2-40B4-BE49-F238E27FC236}">
                <a16:creationId xmlns:a16="http://schemas.microsoft.com/office/drawing/2014/main" id="{D3C27632-8704-48D4-FFC5-C6F737C69A57}"/>
              </a:ext>
            </a:extLst>
          </p:cNvPr>
          <p:cNvSpPr>
            <a:spLocks noGrp="1"/>
          </p:cNvSpPr>
          <p:nvPr>
            <p:ph idx="1"/>
          </p:nvPr>
        </p:nvSpPr>
        <p:spPr>
          <a:xfrm>
            <a:off x="4679004" y="1720142"/>
            <a:ext cx="7250088" cy="4106725"/>
          </a:xfrm>
        </p:spPr>
        <p:txBody>
          <a:bodyPr>
            <a:normAutofit/>
          </a:bodyPr>
          <a:lstStyle/>
          <a:p>
            <a:r>
              <a:rPr lang="en-US" sz="2400">
                <a:solidFill>
                  <a:schemeClr val="bg1"/>
                </a:solidFill>
              </a:rPr>
              <a:t>Julie Letlow (LA-05) </a:t>
            </a:r>
          </a:p>
          <a:p>
            <a:pPr lvl="1"/>
            <a:r>
              <a:rPr lang="en-US" sz="2400" b="1" u="sng">
                <a:solidFill>
                  <a:schemeClr val="bg1"/>
                </a:solidFill>
              </a:rPr>
              <a:t>Intended Recipient: </a:t>
            </a:r>
            <a:r>
              <a:rPr lang="en-US" sz="2400">
                <a:solidFill>
                  <a:schemeClr val="bg1"/>
                </a:solidFill>
              </a:rPr>
              <a:t>Capital District Law Enforcement Planning Council, Inc. </a:t>
            </a:r>
          </a:p>
          <a:p>
            <a:pPr lvl="1"/>
            <a:r>
              <a:rPr lang="en-US" sz="2400" b="1" u="sng">
                <a:solidFill>
                  <a:schemeClr val="bg1"/>
                </a:solidFill>
              </a:rPr>
              <a:t>Requested Amount: </a:t>
            </a:r>
            <a:r>
              <a:rPr lang="en-US" sz="2400">
                <a:solidFill>
                  <a:schemeClr val="bg1"/>
                </a:solidFill>
              </a:rPr>
              <a:t>$1, 400,00 </a:t>
            </a:r>
          </a:p>
          <a:p>
            <a:pPr lvl="1"/>
            <a:r>
              <a:rPr lang="en-US" sz="2400" b="1" u="sng">
                <a:solidFill>
                  <a:schemeClr val="bg1"/>
                </a:solidFill>
              </a:rPr>
              <a:t>Project Description: </a:t>
            </a:r>
            <a:r>
              <a:rPr lang="en-US" sz="2400">
                <a:solidFill>
                  <a:schemeClr val="bg1"/>
                </a:solidFill>
              </a:rPr>
              <a:t>This funding would be used to purchase 28 law enforcement police cruisers with the required safety equipment affixed to the vehicles. This funding would  purchase two new police cruises for the multiple offices. </a:t>
            </a:r>
          </a:p>
          <a:p>
            <a:pPr lvl="1"/>
            <a:endParaRPr lang="en-US"/>
          </a:p>
        </p:txBody>
      </p:sp>
      <p:pic>
        <p:nvPicPr>
          <p:cNvPr id="5" name="Picture 4">
            <a:extLst>
              <a:ext uri="{FF2B5EF4-FFF2-40B4-BE49-F238E27FC236}">
                <a16:creationId xmlns:a16="http://schemas.microsoft.com/office/drawing/2014/main" id="{99AEE162-5AE4-4C2C-4199-43453E5012DF}"/>
              </a:ext>
            </a:extLst>
          </p:cNvPr>
          <p:cNvPicPr>
            <a:picLocks noChangeAspect="1"/>
          </p:cNvPicPr>
          <p:nvPr/>
        </p:nvPicPr>
        <p:blipFill>
          <a:blip r:embed="rId2"/>
          <a:stretch>
            <a:fillRect/>
          </a:stretch>
        </p:blipFill>
        <p:spPr>
          <a:xfrm>
            <a:off x="457200" y="1720142"/>
            <a:ext cx="3786012" cy="4912468"/>
          </a:xfrm>
          <a:prstGeom prst="rect">
            <a:avLst/>
          </a:prstGeom>
        </p:spPr>
      </p:pic>
    </p:spTree>
    <p:extLst>
      <p:ext uri="{BB962C8B-B14F-4D97-AF65-F5344CB8AC3E}">
        <p14:creationId xmlns:p14="http://schemas.microsoft.com/office/powerpoint/2010/main" val="102888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C158-E04F-6130-6F29-879D4CE56DA0}"/>
              </a:ext>
            </a:extLst>
          </p:cNvPr>
          <p:cNvSpPr>
            <a:spLocks noGrp="1"/>
          </p:cNvSpPr>
          <p:nvPr>
            <p:ph type="title"/>
          </p:nvPr>
        </p:nvSpPr>
        <p:spPr/>
        <p:txBody>
          <a:bodyPr/>
          <a:lstStyle/>
          <a:p>
            <a:r>
              <a:rPr lang="en-US"/>
              <a:t>Examples Continued</a:t>
            </a:r>
          </a:p>
        </p:txBody>
      </p:sp>
      <p:sp>
        <p:nvSpPr>
          <p:cNvPr id="3" name="Content Placeholder 2">
            <a:extLst>
              <a:ext uri="{FF2B5EF4-FFF2-40B4-BE49-F238E27FC236}">
                <a16:creationId xmlns:a16="http://schemas.microsoft.com/office/drawing/2014/main" id="{2294EB29-18CA-FF5E-3E6C-ECEB0CE3C962}"/>
              </a:ext>
            </a:extLst>
          </p:cNvPr>
          <p:cNvSpPr>
            <a:spLocks noGrp="1"/>
          </p:cNvSpPr>
          <p:nvPr>
            <p:ph idx="1"/>
          </p:nvPr>
        </p:nvSpPr>
        <p:spPr>
          <a:xfrm>
            <a:off x="2231135" y="2605387"/>
            <a:ext cx="8894065" cy="3926042"/>
          </a:xfrm>
        </p:spPr>
        <p:txBody>
          <a:bodyPr>
            <a:normAutofit fontScale="70000" lnSpcReduction="20000"/>
          </a:bodyPr>
          <a:lstStyle/>
          <a:p>
            <a:pPr marL="514350" indent="-514350">
              <a:buFont typeface="+mj-lt"/>
              <a:buAutoNum type="arabicPeriod"/>
            </a:pPr>
            <a:r>
              <a:rPr lang="en-US" sz="3300" b="1">
                <a:solidFill>
                  <a:schemeClr val="bg1"/>
                </a:solidFill>
              </a:rPr>
              <a:t>Dale Strong (AL-05)</a:t>
            </a:r>
          </a:p>
          <a:p>
            <a:pPr lvl="1"/>
            <a:r>
              <a:rPr lang="en-US" sz="2600" b="1">
                <a:solidFill>
                  <a:schemeClr val="bg1"/>
                </a:solidFill>
              </a:rPr>
              <a:t>Huntsville West Aviation Center</a:t>
            </a:r>
            <a:endParaRPr lang="en-US" sz="2600">
              <a:solidFill>
                <a:schemeClr val="bg1"/>
              </a:solidFill>
            </a:endParaRPr>
          </a:p>
          <a:p>
            <a:pPr lvl="1"/>
            <a:r>
              <a:rPr lang="en-US" sz="2600" b="1">
                <a:solidFill>
                  <a:schemeClr val="bg1"/>
                </a:solidFill>
              </a:rPr>
              <a:t>Requested Amount:</a:t>
            </a:r>
            <a:r>
              <a:rPr lang="en-US" sz="2600">
                <a:solidFill>
                  <a:schemeClr val="bg1"/>
                </a:solidFill>
              </a:rPr>
              <a:t> $10,000,000</a:t>
            </a:r>
          </a:p>
          <a:p>
            <a:r>
              <a:rPr lang="en-US" sz="2600" b="1">
                <a:solidFill>
                  <a:schemeClr val="bg1"/>
                </a:solidFill>
              </a:rPr>
              <a:t>Project Description: </a:t>
            </a:r>
            <a:r>
              <a:rPr lang="en-US" sz="2600">
                <a:solidFill>
                  <a:schemeClr val="bg1"/>
                </a:solidFill>
              </a:rPr>
              <a:t>This project will allow Huntsville International Airport to make improvements to include an aircraft apron and connector taxiway to initiate development of the west side of the airport.</a:t>
            </a:r>
          </a:p>
          <a:p>
            <a:pPr marL="514350" indent="-514350">
              <a:buFont typeface="+mj-lt"/>
              <a:buAutoNum type="arabicPeriod"/>
            </a:pPr>
            <a:r>
              <a:rPr lang="en-US" sz="3300" b="1">
                <a:solidFill>
                  <a:schemeClr val="bg1"/>
                </a:solidFill>
              </a:rPr>
              <a:t>Ashley Hinson (IA-02)</a:t>
            </a:r>
            <a:endParaRPr lang="en-US" sz="3300">
              <a:solidFill>
                <a:schemeClr val="bg1"/>
              </a:solidFill>
            </a:endParaRPr>
          </a:p>
          <a:p>
            <a:r>
              <a:rPr lang="en-US" sz="2600" b="1">
                <a:solidFill>
                  <a:schemeClr val="bg1"/>
                </a:solidFill>
              </a:rPr>
              <a:t>Project Name: Belle Plaine Drinking Water Resiliency Project</a:t>
            </a:r>
            <a:r>
              <a:rPr lang="en-US" sz="2600">
                <a:solidFill>
                  <a:schemeClr val="bg1"/>
                </a:solidFill>
              </a:rPr>
              <a:t> </a:t>
            </a:r>
          </a:p>
          <a:p>
            <a:r>
              <a:rPr lang="en-US" sz="2600" b="1">
                <a:solidFill>
                  <a:schemeClr val="bg1"/>
                </a:solidFill>
              </a:rPr>
              <a:t>Request Amount: </a:t>
            </a:r>
            <a:r>
              <a:rPr lang="en-US" sz="2600">
                <a:solidFill>
                  <a:schemeClr val="bg1"/>
                </a:solidFill>
              </a:rPr>
              <a:t>$4,000,000 </a:t>
            </a:r>
          </a:p>
          <a:p>
            <a:r>
              <a:rPr lang="en-US" sz="2600" b="1">
                <a:solidFill>
                  <a:schemeClr val="bg1"/>
                </a:solidFill>
              </a:rPr>
              <a:t>Project Description: </a:t>
            </a:r>
            <a:r>
              <a:rPr lang="en-US" sz="2600">
                <a:solidFill>
                  <a:schemeClr val="bg1"/>
                </a:solidFill>
              </a:rPr>
              <a:t>These funds will support necessary upgrades to the City of Belle Plaine’s drinking water infrastructure to provide clean, reliable, and abundant drinking water to the 2,300 residents of Belle Plaine, Iowa. </a:t>
            </a:r>
          </a:p>
          <a:p>
            <a:endParaRPr lang="en-US"/>
          </a:p>
        </p:txBody>
      </p:sp>
    </p:spTree>
    <p:extLst>
      <p:ext uri="{BB962C8B-B14F-4D97-AF65-F5344CB8AC3E}">
        <p14:creationId xmlns:p14="http://schemas.microsoft.com/office/powerpoint/2010/main" val="50811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4296-AF10-B2AA-97CC-2AF2C0D915D1}"/>
              </a:ext>
            </a:extLst>
          </p:cNvPr>
          <p:cNvSpPr>
            <a:spLocks noGrp="1"/>
          </p:cNvSpPr>
          <p:nvPr>
            <p:ph type="title"/>
          </p:nvPr>
        </p:nvSpPr>
        <p:spPr/>
        <p:txBody>
          <a:bodyPr/>
          <a:lstStyle/>
          <a:p>
            <a:r>
              <a:rPr lang="en-US"/>
              <a:t>Grant Services our office offers</a:t>
            </a:r>
          </a:p>
        </p:txBody>
      </p:sp>
      <p:sp>
        <p:nvSpPr>
          <p:cNvPr id="3" name="Content Placeholder 2">
            <a:extLst>
              <a:ext uri="{FF2B5EF4-FFF2-40B4-BE49-F238E27FC236}">
                <a16:creationId xmlns:a16="http://schemas.microsoft.com/office/drawing/2014/main" id="{381F5B82-248A-2E9A-6FDC-99A65A6E5A25}"/>
              </a:ext>
            </a:extLst>
          </p:cNvPr>
          <p:cNvSpPr>
            <a:spLocks noGrp="1"/>
          </p:cNvSpPr>
          <p:nvPr>
            <p:ph idx="1"/>
          </p:nvPr>
        </p:nvSpPr>
        <p:spPr>
          <a:xfrm>
            <a:off x="1317172" y="2432086"/>
            <a:ext cx="9971314" cy="3621242"/>
          </a:xfrm>
        </p:spPr>
        <p:txBody>
          <a:bodyPr>
            <a:noAutofit/>
          </a:bodyPr>
          <a:lstStyle/>
          <a:p>
            <a:r>
              <a:rPr lang="en-US" sz="2000">
                <a:solidFill>
                  <a:schemeClr val="bg1"/>
                </a:solidFill>
              </a:rPr>
              <a:t>The Federal government sends back taxpayer dollars every year in the form of grants </a:t>
            </a:r>
          </a:p>
          <a:p>
            <a:r>
              <a:rPr lang="en-US" sz="2000">
                <a:solidFill>
                  <a:schemeClr val="bg1"/>
                </a:solidFill>
              </a:rPr>
              <a:t>These are opportunities for nonprofits, local governments, and state governments to receive federal dollars </a:t>
            </a:r>
          </a:p>
          <a:p>
            <a:r>
              <a:rPr lang="en-US" sz="2000">
                <a:solidFill>
                  <a:schemeClr val="bg1"/>
                </a:solidFill>
              </a:rPr>
              <a:t>How our office can support you:</a:t>
            </a:r>
          </a:p>
          <a:p>
            <a:pPr lvl="1"/>
            <a:r>
              <a:rPr lang="en-US" sz="2000">
                <a:solidFill>
                  <a:schemeClr val="bg1"/>
                </a:solidFill>
              </a:rPr>
              <a:t>Clarify eligibility requirements and application processes </a:t>
            </a:r>
          </a:p>
          <a:p>
            <a:pPr lvl="1"/>
            <a:r>
              <a:rPr lang="en-US" sz="2000">
                <a:solidFill>
                  <a:schemeClr val="bg1"/>
                </a:solidFill>
              </a:rPr>
              <a:t>Sharing updates as new funding opportunities are released </a:t>
            </a:r>
          </a:p>
          <a:p>
            <a:pPr lvl="1"/>
            <a:r>
              <a:rPr lang="en-US" sz="2000">
                <a:solidFill>
                  <a:schemeClr val="bg1"/>
                </a:solidFill>
              </a:rPr>
              <a:t>Aide in research on behalf of the organizations that need funding</a:t>
            </a:r>
          </a:p>
          <a:p>
            <a:pPr lvl="1"/>
            <a:r>
              <a:rPr lang="en-US" sz="2000">
                <a:solidFill>
                  <a:schemeClr val="bg1"/>
                </a:solidFill>
              </a:rPr>
              <a:t>Provide letters of support for applications in progress</a:t>
            </a:r>
          </a:p>
          <a:p>
            <a:pPr lvl="1"/>
            <a:r>
              <a:rPr lang="en-US" sz="2000">
                <a:solidFill>
                  <a:schemeClr val="bg1"/>
                </a:solidFill>
              </a:rPr>
              <a:t>Connect you with federal agency contacts for technical questions</a:t>
            </a:r>
          </a:p>
        </p:txBody>
      </p:sp>
      <p:pic>
        <p:nvPicPr>
          <p:cNvPr id="4" name="Picture 8">
            <a:extLst>
              <a:ext uri="{FF2B5EF4-FFF2-40B4-BE49-F238E27FC236}">
                <a16:creationId xmlns:a16="http://schemas.microsoft.com/office/drawing/2014/main" id="{DDA9127D-852A-53F3-3C74-05E6AB501E0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106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A2D5-941B-C868-8759-184FB2BDFDCE}"/>
              </a:ext>
            </a:extLst>
          </p:cNvPr>
          <p:cNvSpPr>
            <a:spLocks noGrp="1"/>
          </p:cNvSpPr>
          <p:nvPr>
            <p:ph type="title"/>
          </p:nvPr>
        </p:nvSpPr>
        <p:spPr/>
        <p:txBody>
          <a:bodyPr/>
          <a:lstStyle/>
          <a:p>
            <a:r>
              <a:rPr lang="en-US"/>
              <a:t>Grant application Process</a:t>
            </a:r>
          </a:p>
        </p:txBody>
      </p:sp>
      <p:sp>
        <p:nvSpPr>
          <p:cNvPr id="3" name="Content Placeholder 2">
            <a:extLst>
              <a:ext uri="{FF2B5EF4-FFF2-40B4-BE49-F238E27FC236}">
                <a16:creationId xmlns:a16="http://schemas.microsoft.com/office/drawing/2014/main" id="{895CAA24-7DBA-427B-CA2C-9E9916C8382C}"/>
              </a:ext>
            </a:extLst>
          </p:cNvPr>
          <p:cNvSpPr>
            <a:spLocks noGrp="1"/>
          </p:cNvSpPr>
          <p:nvPr>
            <p:ph idx="1"/>
          </p:nvPr>
        </p:nvSpPr>
        <p:spPr>
          <a:xfrm>
            <a:off x="1025236" y="2638044"/>
            <a:ext cx="10150764" cy="3651920"/>
          </a:xfrm>
        </p:spPr>
        <p:txBody>
          <a:bodyPr>
            <a:noAutofit/>
          </a:bodyPr>
          <a:lstStyle/>
          <a:p>
            <a:pPr marL="0" indent="0">
              <a:buNone/>
            </a:pPr>
            <a:r>
              <a:rPr lang="en-US" sz="2000">
                <a:solidFill>
                  <a:schemeClr val="bg1"/>
                </a:solidFill>
              </a:rPr>
              <a:t>Each grant has three phases: </a:t>
            </a:r>
          </a:p>
          <a:p>
            <a:pPr marL="342900" indent="-342900">
              <a:buAutoNum type="arabicPeriod"/>
            </a:pPr>
            <a:r>
              <a:rPr lang="en-US" sz="2000">
                <a:solidFill>
                  <a:schemeClr val="bg1"/>
                </a:solidFill>
              </a:rPr>
              <a:t>Pre-Award Phase </a:t>
            </a:r>
          </a:p>
          <a:p>
            <a:pPr marL="342900" indent="-342900">
              <a:buAutoNum type="arabicPeriod"/>
            </a:pPr>
            <a:r>
              <a:rPr lang="en-US" sz="2000">
                <a:solidFill>
                  <a:schemeClr val="bg1"/>
                </a:solidFill>
              </a:rPr>
              <a:t>Award Phase </a:t>
            </a:r>
          </a:p>
          <a:p>
            <a:pPr marL="342900" indent="-342900">
              <a:buAutoNum type="arabicPeriod"/>
            </a:pPr>
            <a:r>
              <a:rPr lang="en-US" sz="2000">
                <a:solidFill>
                  <a:schemeClr val="bg1"/>
                </a:solidFill>
              </a:rPr>
              <a:t>Post-Award Phase </a:t>
            </a:r>
          </a:p>
          <a:p>
            <a:r>
              <a:rPr lang="en-US" sz="2000">
                <a:solidFill>
                  <a:schemeClr val="bg1"/>
                </a:solidFill>
              </a:rPr>
              <a:t>It’s important to determine your eligibility to apply for a grant so that no time is wasted applying for something you cannot receive</a:t>
            </a:r>
          </a:p>
        </p:txBody>
      </p:sp>
      <p:pic>
        <p:nvPicPr>
          <p:cNvPr id="4" name="Picture 8">
            <a:extLst>
              <a:ext uri="{FF2B5EF4-FFF2-40B4-BE49-F238E27FC236}">
                <a16:creationId xmlns:a16="http://schemas.microsoft.com/office/drawing/2014/main" id="{41467A8D-3CC6-4EDE-74E7-80118B7202EC}"/>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598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BD67-BA11-B307-3B1E-CF4ED69997C7}"/>
              </a:ext>
            </a:extLst>
          </p:cNvPr>
          <p:cNvSpPr>
            <a:spLocks noGrp="1"/>
          </p:cNvSpPr>
          <p:nvPr>
            <p:ph type="title"/>
          </p:nvPr>
        </p:nvSpPr>
        <p:spPr/>
        <p:txBody>
          <a:bodyPr/>
          <a:lstStyle/>
          <a:p>
            <a:r>
              <a:rPr lang="en-US"/>
              <a:t>Getting  started</a:t>
            </a:r>
          </a:p>
        </p:txBody>
      </p:sp>
      <p:sp>
        <p:nvSpPr>
          <p:cNvPr id="3" name="Content Placeholder 2">
            <a:extLst>
              <a:ext uri="{FF2B5EF4-FFF2-40B4-BE49-F238E27FC236}">
                <a16:creationId xmlns:a16="http://schemas.microsoft.com/office/drawing/2014/main" id="{4474B74F-F845-3DB9-50A3-20C09AA8C5F3}"/>
              </a:ext>
            </a:extLst>
          </p:cNvPr>
          <p:cNvSpPr>
            <a:spLocks noGrp="1"/>
          </p:cNvSpPr>
          <p:nvPr>
            <p:ph idx="1"/>
          </p:nvPr>
        </p:nvSpPr>
        <p:spPr>
          <a:xfrm>
            <a:off x="5135418" y="2453316"/>
            <a:ext cx="6218104" cy="3101983"/>
          </a:xfrm>
        </p:spPr>
        <p:txBody>
          <a:bodyPr/>
          <a:lstStyle/>
          <a:p>
            <a:r>
              <a:rPr lang="en-US">
                <a:solidFill>
                  <a:schemeClr val="bg1"/>
                </a:solidFill>
              </a:rPr>
              <a:t>During the Pre-Award Phase you will need to register to apply for a grant at www.SAM.gov </a:t>
            </a:r>
          </a:p>
          <a:p>
            <a:r>
              <a:rPr lang="en-US">
                <a:solidFill>
                  <a:schemeClr val="bg1"/>
                </a:solidFill>
              </a:rPr>
              <a:t> At SAM.gov you will receive a Unique Entity Identifier (UEI) </a:t>
            </a:r>
          </a:p>
          <a:p>
            <a:r>
              <a:rPr lang="en-US">
                <a:solidFill>
                  <a:schemeClr val="bg1"/>
                </a:solidFill>
              </a:rPr>
              <a:t>This process can take up to two weeks or more to fully complete, so plan accordingly</a:t>
            </a:r>
          </a:p>
          <a:p>
            <a:r>
              <a:rPr lang="en-US">
                <a:solidFill>
                  <a:schemeClr val="bg1"/>
                </a:solidFill>
              </a:rPr>
              <a:t>Annual renewal required to stay active</a:t>
            </a:r>
          </a:p>
          <a:p>
            <a:pPr marL="0" indent="0">
              <a:buNone/>
            </a:pPr>
            <a:endParaRPr lang="en-US">
              <a:solidFill>
                <a:schemeClr val="bg1"/>
              </a:solidFill>
            </a:endParaRPr>
          </a:p>
          <a:p>
            <a:endParaRPr lang="en-US"/>
          </a:p>
        </p:txBody>
      </p:sp>
      <p:pic>
        <p:nvPicPr>
          <p:cNvPr id="5" name="Picture 4">
            <a:extLst>
              <a:ext uri="{FF2B5EF4-FFF2-40B4-BE49-F238E27FC236}">
                <a16:creationId xmlns:a16="http://schemas.microsoft.com/office/drawing/2014/main" id="{7D134DFC-F2B7-97D2-C3B9-B90CD9BF47FE}"/>
              </a:ext>
            </a:extLst>
          </p:cNvPr>
          <p:cNvPicPr>
            <a:picLocks noChangeAspect="1"/>
          </p:cNvPicPr>
          <p:nvPr/>
        </p:nvPicPr>
        <p:blipFill>
          <a:blip r:embed="rId2"/>
          <a:stretch>
            <a:fillRect/>
          </a:stretch>
        </p:blipFill>
        <p:spPr>
          <a:xfrm>
            <a:off x="178893" y="2370170"/>
            <a:ext cx="4890227" cy="2811430"/>
          </a:xfrm>
          <a:prstGeom prst="rect">
            <a:avLst/>
          </a:prstGeom>
        </p:spPr>
      </p:pic>
      <p:pic>
        <p:nvPicPr>
          <p:cNvPr id="4" name="Picture 8">
            <a:extLst>
              <a:ext uri="{FF2B5EF4-FFF2-40B4-BE49-F238E27FC236}">
                <a16:creationId xmlns:a16="http://schemas.microsoft.com/office/drawing/2014/main" id="{F6708669-6948-C105-286C-B1C6962508A9}"/>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869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4CDC-BBF3-5535-E051-29B3EEF57E3E}"/>
              </a:ext>
            </a:extLst>
          </p:cNvPr>
          <p:cNvSpPr>
            <a:spLocks noGrp="1"/>
          </p:cNvSpPr>
          <p:nvPr>
            <p:ph type="title"/>
          </p:nvPr>
        </p:nvSpPr>
        <p:spPr>
          <a:xfrm>
            <a:off x="1730828" y="645030"/>
            <a:ext cx="8991600" cy="1645920"/>
          </a:xfrm>
        </p:spPr>
        <p:txBody>
          <a:bodyPr/>
          <a:lstStyle/>
          <a:p>
            <a:r>
              <a:rPr lang="en-US"/>
              <a:t>CPF Vs. Grant</a:t>
            </a:r>
          </a:p>
        </p:txBody>
      </p:sp>
      <p:pic>
        <p:nvPicPr>
          <p:cNvPr id="7" name="Graphic 6" descr="Question Mark with solid fill">
            <a:extLst>
              <a:ext uri="{FF2B5EF4-FFF2-40B4-BE49-F238E27FC236}">
                <a16:creationId xmlns:a16="http://schemas.microsoft.com/office/drawing/2014/main" id="{E5DCD9F6-DB05-E3C4-276D-4350CD94FC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14157" y="2710543"/>
            <a:ext cx="3363686" cy="3363686"/>
          </a:xfrm>
          <a:prstGeom prst="rect">
            <a:avLst/>
          </a:prstGeom>
        </p:spPr>
      </p:pic>
    </p:spTree>
    <p:extLst>
      <p:ext uri="{BB962C8B-B14F-4D97-AF65-F5344CB8AC3E}">
        <p14:creationId xmlns:p14="http://schemas.microsoft.com/office/powerpoint/2010/main" val="425649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EE5A1-F911-3BC7-956F-A38B3FA50187}"/>
              </a:ext>
            </a:extLst>
          </p:cNvPr>
          <p:cNvSpPr>
            <a:spLocks noGrp="1"/>
          </p:cNvSpPr>
          <p:nvPr>
            <p:ph type="title"/>
          </p:nvPr>
        </p:nvSpPr>
        <p:spPr>
          <a:xfrm>
            <a:off x="2373745" y="235019"/>
            <a:ext cx="7356210" cy="928763"/>
          </a:xfrm>
        </p:spPr>
        <p:txBody>
          <a:bodyPr/>
          <a:lstStyle/>
          <a:p>
            <a:r>
              <a:rPr lang="en-US"/>
              <a:t>grants.gov</a:t>
            </a:r>
          </a:p>
        </p:txBody>
      </p:sp>
      <p:pic>
        <p:nvPicPr>
          <p:cNvPr id="4" name="Picture 3">
            <a:extLst>
              <a:ext uri="{FF2B5EF4-FFF2-40B4-BE49-F238E27FC236}">
                <a16:creationId xmlns:a16="http://schemas.microsoft.com/office/drawing/2014/main" id="{E4E38911-1010-4B52-F554-EE8B611C687C}"/>
              </a:ext>
            </a:extLst>
          </p:cNvPr>
          <p:cNvPicPr>
            <a:picLocks noChangeAspect="1"/>
          </p:cNvPicPr>
          <p:nvPr/>
        </p:nvPicPr>
        <p:blipFill>
          <a:blip r:embed="rId2"/>
          <a:stretch>
            <a:fillRect/>
          </a:stretch>
        </p:blipFill>
        <p:spPr>
          <a:xfrm>
            <a:off x="346162" y="1648455"/>
            <a:ext cx="4646199" cy="2230361"/>
          </a:xfrm>
          <a:prstGeom prst="rect">
            <a:avLst/>
          </a:prstGeom>
        </p:spPr>
      </p:pic>
      <p:sp>
        <p:nvSpPr>
          <p:cNvPr id="5" name="Arrow: Right 4">
            <a:extLst>
              <a:ext uri="{FF2B5EF4-FFF2-40B4-BE49-F238E27FC236}">
                <a16:creationId xmlns:a16="http://schemas.microsoft.com/office/drawing/2014/main" id="{8894236C-1B5C-E244-1B86-CED5CA5B069E}"/>
              </a:ext>
            </a:extLst>
          </p:cNvPr>
          <p:cNvSpPr/>
          <p:nvPr/>
        </p:nvSpPr>
        <p:spPr>
          <a:xfrm rot="19758869">
            <a:off x="505690" y="2444932"/>
            <a:ext cx="539152" cy="35944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7" name="Picture 6">
            <a:extLst>
              <a:ext uri="{FF2B5EF4-FFF2-40B4-BE49-F238E27FC236}">
                <a16:creationId xmlns:a16="http://schemas.microsoft.com/office/drawing/2014/main" id="{CFD38EF6-2968-4A0D-7840-75C5C7C408AD}"/>
              </a:ext>
            </a:extLst>
          </p:cNvPr>
          <p:cNvPicPr>
            <a:picLocks noChangeAspect="1"/>
          </p:cNvPicPr>
          <p:nvPr/>
        </p:nvPicPr>
        <p:blipFill>
          <a:blip r:embed="rId3"/>
          <a:stretch>
            <a:fillRect/>
          </a:stretch>
        </p:blipFill>
        <p:spPr>
          <a:xfrm>
            <a:off x="5179552" y="3193603"/>
            <a:ext cx="6899371" cy="3570659"/>
          </a:xfrm>
          <a:prstGeom prst="rect">
            <a:avLst/>
          </a:prstGeom>
        </p:spPr>
      </p:pic>
      <p:pic>
        <p:nvPicPr>
          <p:cNvPr id="9" name="Picture 8">
            <a:extLst>
              <a:ext uri="{FF2B5EF4-FFF2-40B4-BE49-F238E27FC236}">
                <a16:creationId xmlns:a16="http://schemas.microsoft.com/office/drawing/2014/main" id="{4B727CE1-831A-42B5-D5C3-DC824BD4C5B6}"/>
              </a:ext>
            </a:extLst>
          </p:cNvPr>
          <p:cNvPicPr>
            <a:picLocks noChangeAspect="1"/>
          </p:cNvPicPr>
          <p:nvPr/>
        </p:nvPicPr>
        <p:blipFill>
          <a:blip r:embed="rId4"/>
          <a:stretch>
            <a:fillRect/>
          </a:stretch>
        </p:blipFill>
        <p:spPr>
          <a:xfrm>
            <a:off x="5179552" y="1239838"/>
            <a:ext cx="6853824" cy="1870533"/>
          </a:xfrm>
          <a:prstGeom prst="rect">
            <a:avLst/>
          </a:prstGeom>
        </p:spPr>
      </p:pic>
    </p:spTree>
    <p:extLst>
      <p:ext uri="{BB962C8B-B14F-4D97-AF65-F5344CB8AC3E}">
        <p14:creationId xmlns:p14="http://schemas.microsoft.com/office/powerpoint/2010/main" val="213562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D072C-F11B-E9BA-2432-39E0A9BF8AF1}"/>
              </a:ext>
            </a:extLst>
          </p:cNvPr>
          <p:cNvSpPr>
            <a:spLocks noGrp="1"/>
          </p:cNvSpPr>
          <p:nvPr>
            <p:ph type="title"/>
          </p:nvPr>
        </p:nvSpPr>
        <p:spPr>
          <a:xfrm>
            <a:off x="1260873" y="1586484"/>
            <a:ext cx="3685032" cy="3685032"/>
          </a:xfrm>
          <a:prstGeom prst="ellipse">
            <a:avLst/>
          </a:prstGeom>
          <a:solidFill>
            <a:schemeClr val="bg1"/>
          </a:solidFill>
          <a:ln>
            <a:noFill/>
          </a:ln>
        </p:spPr>
        <p:txBody>
          <a:bodyPr>
            <a:normAutofit/>
          </a:bodyPr>
          <a:lstStyle/>
          <a:p>
            <a:r>
              <a:rPr lang="en-US" sz="2300">
                <a:solidFill>
                  <a:schemeClr val="tx1"/>
                </a:solidFill>
              </a:rPr>
              <a:t>Takeaways for a Strong Application</a:t>
            </a:r>
          </a:p>
        </p:txBody>
      </p:sp>
      <p:sp>
        <p:nvSpPr>
          <p:cNvPr id="3" name="Content Placeholder 2">
            <a:extLst>
              <a:ext uri="{FF2B5EF4-FFF2-40B4-BE49-F238E27FC236}">
                <a16:creationId xmlns:a16="http://schemas.microsoft.com/office/drawing/2014/main" id="{1F4C5C97-367B-21DE-7191-A9D936CCD4C6}"/>
              </a:ext>
            </a:extLst>
          </p:cNvPr>
          <p:cNvSpPr>
            <a:spLocks noGrp="1"/>
          </p:cNvSpPr>
          <p:nvPr>
            <p:ph idx="1"/>
          </p:nvPr>
        </p:nvSpPr>
        <p:spPr>
          <a:xfrm>
            <a:off x="5914169" y="1969531"/>
            <a:ext cx="5320696" cy="3971930"/>
          </a:xfrm>
        </p:spPr>
        <p:txBody>
          <a:bodyPr anchor="ctr">
            <a:normAutofit/>
          </a:bodyPr>
          <a:lstStyle/>
          <a:p>
            <a:r>
              <a:rPr lang="en-US">
                <a:solidFill>
                  <a:schemeClr val="bg1"/>
                </a:solidFill>
              </a:rPr>
              <a:t>Allow time for assembling required documents</a:t>
            </a:r>
          </a:p>
          <a:p>
            <a:r>
              <a:rPr lang="en-US">
                <a:solidFill>
                  <a:schemeClr val="bg1"/>
                </a:solidFill>
              </a:rPr>
              <a:t>Double check eligibility </a:t>
            </a:r>
          </a:p>
          <a:p>
            <a:r>
              <a:rPr lang="en-US">
                <a:solidFill>
                  <a:schemeClr val="bg1"/>
                </a:solidFill>
              </a:rPr>
              <a:t>Provide credible statistics and community benefit examples to support the proposal </a:t>
            </a:r>
          </a:p>
          <a:p>
            <a:r>
              <a:rPr lang="en-US">
                <a:solidFill>
                  <a:schemeClr val="bg1"/>
                </a:solidFill>
              </a:rPr>
              <a:t>In addition to grants.gov, each federal agency has the option to sign up for alerts as grants are released or updated </a:t>
            </a:r>
          </a:p>
          <a:p>
            <a:endParaRPr lang="en-US">
              <a:solidFill>
                <a:schemeClr val="bg1"/>
              </a:solidFill>
            </a:endParaRPr>
          </a:p>
          <a:p>
            <a:endParaRPr lang="en-US">
              <a:solidFill>
                <a:schemeClr val="bg1"/>
              </a:solidFill>
            </a:endParaRPr>
          </a:p>
          <a:p>
            <a:endParaRPr lang="en-US">
              <a:solidFill>
                <a:schemeClr val="bg1"/>
              </a:solidFill>
            </a:endParaRPr>
          </a:p>
        </p:txBody>
      </p:sp>
      <p:pic>
        <p:nvPicPr>
          <p:cNvPr id="4" name="Picture 8">
            <a:extLst>
              <a:ext uri="{FF2B5EF4-FFF2-40B4-BE49-F238E27FC236}">
                <a16:creationId xmlns:a16="http://schemas.microsoft.com/office/drawing/2014/main" id="{9700FBF3-ADD0-37DF-2B33-D061D3B23C5C}"/>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928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4AA7-38CD-84EC-FB60-2B34F4725309}"/>
              </a:ext>
            </a:extLst>
          </p:cNvPr>
          <p:cNvSpPr>
            <a:spLocks noGrp="1"/>
          </p:cNvSpPr>
          <p:nvPr>
            <p:ph type="title"/>
          </p:nvPr>
        </p:nvSpPr>
        <p:spPr/>
        <p:txBody>
          <a:bodyPr/>
          <a:lstStyle/>
          <a:p>
            <a:r>
              <a:rPr lang="en-US"/>
              <a:t>Constituent Services our Office offers</a:t>
            </a:r>
          </a:p>
        </p:txBody>
      </p:sp>
      <p:sp>
        <p:nvSpPr>
          <p:cNvPr id="3" name="Content Placeholder 2">
            <a:extLst>
              <a:ext uri="{FF2B5EF4-FFF2-40B4-BE49-F238E27FC236}">
                <a16:creationId xmlns:a16="http://schemas.microsoft.com/office/drawing/2014/main" id="{BAE056F8-642B-E458-71A1-C6DEDF5CCEFF}"/>
              </a:ext>
            </a:extLst>
          </p:cNvPr>
          <p:cNvSpPr>
            <a:spLocks noGrp="1"/>
          </p:cNvSpPr>
          <p:nvPr>
            <p:ph idx="1"/>
          </p:nvPr>
        </p:nvSpPr>
        <p:spPr/>
        <p:txBody>
          <a:bodyPr>
            <a:normAutofit fontScale="92500" lnSpcReduction="10000"/>
          </a:bodyPr>
          <a:lstStyle/>
          <a:p>
            <a:r>
              <a:rPr lang="en-US">
                <a:solidFill>
                  <a:schemeClr val="bg1"/>
                </a:solidFill>
              </a:rPr>
              <a:t>Casework – our office can help with over 400 federal agencies, of those we receive the most request for help with Social Security, Medicare, Veteran Affairs, IRS, USCIS, Passports, SBA and more</a:t>
            </a:r>
          </a:p>
          <a:p>
            <a:r>
              <a:rPr lang="en-US">
                <a:solidFill>
                  <a:schemeClr val="bg1"/>
                </a:solidFill>
              </a:rPr>
              <a:t>Letters of Recognition – our office honors those who are doing amazing work in the district – honoring outstanding teachers, students, first-responders, community members and leaders</a:t>
            </a:r>
          </a:p>
          <a:p>
            <a:r>
              <a:rPr lang="en-US">
                <a:solidFill>
                  <a:schemeClr val="bg1"/>
                </a:solidFill>
              </a:rPr>
              <a:t>Supporting local nonprofits – our team is always looking for opportunities to volunteer and help further the mission of our district’s hardworking nonprofits</a:t>
            </a:r>
          </a:p>
          <a:p>
            <a:r>
              <a:rPr lang="en-US">
                <a:solidFill>
                  <a:schemeClr val="bg1"/>
                </a:solidFill>
              </a:rPr>
              <a:t>Overall, our office sets out to coordinate resources for constituents in need, if we cannot directly help them with the  issue, we connect them with the necessary resources   </a:t>
            </a:r>
          </a:p>
        </p:txBody>
      </p:sp>
      <p:pic>
        <p:nvPicPr>
          <p:cNvPr id="4" name="Picture 8">
            <a:extLst>
              <a:ext uri="{FF2B5EF4-FFF2-40B4-BE49-F238E27FC236}">
                <a16:creationId xmlns:a16="http://schemas.microsoft.com/office/drawing/2014/main" id="{D57F0112-FACF-AA1B-E86A-10DB61D2ADF0}"/>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04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a:extLst>
            <a:ext uri="{FF2B5EF4-FFF2-40B4-BE49-F238E27FC236}">
              <a16:creationId xmlns:a16="http://schemas.microsoft.com/office/drawing/2014/main" id="{78615401-A75F-BBAF-43E3-BBB989669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78238-080B-A1B1-6E11-173C7790BE15}"/>
              </a:ext>
            </a:extLst>
          </p:cNvPr>
          <p:cNvSpPr>
            <a:spLocks noGrp="1"/>
          </p:cNvSpPr>
          <p:nvPr>
            <p:ph type="title"/>
          </p:nvPr>
        </p:nvSpPr>
        <p:spPr/>
        <p:txBody>
          <a:bodyPr/>
          <a:lstStyle/>
          <a:p>
            <a:r>
              <a:rPr lang="en-US"/>
              <a:t>Staff Contacts</a:t>
            </a:r>
          </a:p>
        </p:txBody>
      </p:sp>
      <p:sp>
        <p:nvSpPr>
          <p:cNvPr id="3" name="Content Placeholder 2">
            <a:extLst>
              <a:ext uri="{FF2B5EF4-FFF2-40B4-BE49-F238E27FC236}">
                <a16:creationId xmlns:a16="http://schemas.microsoft.com/office/drawing/2014/main" id="{8ED80545-F6A1-8BB7-F898-3B6BFB93EDA8}"/>
              </a:ext>
            </a:extLst>
          </p:cNvPr>
          <p:cNvSpPr>
            <a:spLocks noGrp="1"/>
          </p:cNvSpPr>
          <p:nvPr>
            <p:ph idx="1"/>
          </p:nvPr>
        </p:nvSpPr>
        <p:spPr>
          <a:xfrm>
            <a:off x="1858331" y="2738241"/>
            <a:ext cx="5859640" cy="2941199"/>
          </a:xfrm>
        </p:spPr>
        <p:txBody>
          <a:bodyPr vert="horz" lIns="91440" tIns="45720" rIns="91440" bIns="45720" rtlCol="0" anchor="t">
            <a:normAutofit/>
          </a:bodyPr>
          <a:lstStyle/>
          <a:p>
            <a:pPr marL="0" indent="0">
              <a:buNone/>
            </a:pPr>
            <a:r>
              <a:rPr lang="en-US">
                <a:solidFill>
                  <a:schemeClr val="bg1"/>
                </a:solidFill>
              </a:rPr>
              <a:t>DC Appropriations Contact </a:t>
            </a:r>
          </a:p>
          <a:p>
            <a:pPr marL="0" indent="0">
              <a:buNone/>
            </a:pPr>
            <a:r>
              <a:rPr lang="en-US">
                <a:solidFill>
                  <a:schemeClr val="bg1"/>
                </a:solidFill>
                <a:hlinkClick r:id="rId2">
                  <a:extLst>
                    <a:ext uri="{A12FA001-AC4F-418D-AE19-62706E023703}">
                      <ahyp:hlinkClr xmlns:ahyp="http://schemas.microsoft.com/office/drawing/2018/hyperlinkcolor" val="tx"/>
                    </a:ext>
                  </a:extLst>
                </a:hlinkClick>
              </a:rPr>
              <a:t>TX06appropriations@mail.house.gov</a:t>
            </a:r>
            <a:endParaRPr lang="en-US">
              <a:solidFill>
                <a:schemeClr val="bg1"/>
              </a:solidFill>
            </a:endParaRPr>
          </a:p>
          <a:p>
            <a:pPr marL="0" indent="0">
              <a:buNone/>
            </a:pPr>
            <a:endParaRPr lang="en-US">
              <a:solidFill>
                <a:schemeClr val="bg1"/>
              </a:solidFill>
            </a:endParaRPr>
          </a:p>
          <a:p>
            <a:pPr marL="0" indent="0">
              <a:buNone/>
            </a:pPr>
            <a:r>
              <a:rPr lang="en-US">
                <a:solidFill>
                  <a:schemeClr val="bg1"/>
                </a:solidFill>
              </a:rPr>
              <a:t>Julie Loose,  District Director</a:t>
            </a:r>
          </a:p>
          <a:p>
            <a:pPr marL="0" indent="0">
              <a:buNone/>
            </a:pPr>
            <a:r>
              <a:rPr lang="en-US">
                <a:solidFill>
                  <a:schemeClr val="bg1"/>
                </a:solidFill>
              </a:rPr>
              <a:t>(</a:t>
            </a:r>
            <a:r>
              <a:rPr lang="en-US">
                <a:solidFill>
                  <a:schemeClr val="bg1"/>
                </a:solidFill>
                <a:hlinkClick r:id="rId3">
                  <a:extLst>
                    <a:ext uri="{A12FA001-AC4F-418D-AE19-62706E023703}">
                      <ahyp:hlinkClr xmlns:ahyp="http://schemas.microsoft.com/office/drawing/2018/hyperlinkcolor" val="tx"/>
                    </a:ext>
                  </a:extLst>
                </a:hlinkClick>
              </a:rPr>
              <a:t>Julie.loose@mail.house.gov</a:t>
            </a:r>
            <a:r>
              <a:rPr lang="en-US">
                <a:solidFill>
                  <a:schemeClr val="bg1"/>
                </a:solidFill>
              </a:rPr>
              <a:t>)</a:t>
            </a:r>
          </a:p>
          <a:p>
            <a:pPr marL="0" indent="0">
              <a:buNone/>
            </a:pPr>
            <a:endParaRPr lang="en-US">
              <a:solidFill>
                <a:schemeClr val="bg1"/>
              </a:solidFill>
            </a:endParaRPr>
          </a:p>
          <a:p>
            <a:pPr marL="0" indent="0">
              <a:buNone/>
            </a:pPr>
            <a:endParaRPr lang="en-US">
              <a:solidFill>
                <a:schemeClr val="bg1"/>
              </a:solidFill>
            </a:endParaRPr>
          </a:p>
        </p:txBody>
      </p:sp>
      <p:sp>
        <p:nvSpPr>
          <p:cNvPr id="7" name="TextBox 6">
            <a:extLst>
              <a:ext uri="{FF2B5EF4-FFF2-40B4-BE49-F238E27FC236}">
                <a16:creationId xmlns:a16="http://schemas.microsoft.com/office/drawing/2014/main" id="{2DCB1754-EF2D-3CFB-268B-A52499A6E840}"/>
              </a:ext>
            </a:extLst>
          </p:cNvPr>
          <p:cNvSpPr txBox="1"/>
          <p:nvPr/>
        </p:nvSpPr>
        <p:spPr>
          <a:xfrm>
            <a:off x="6096000" y="2738241"/>
            <a:ext cx="3620654" cy="2031325"/>
          </a:xfrm>
          <a:prstGeom prst="rect">
            <a:avLst/>
          </a:prstGeom>
          <a:noFill/>
        </p:spPr>
        <p:txBody>
          <a:bodyPr wrap="square" rtlCol="0">
            <a:spAutoFit/>
          </a:bodyPr>
          <a:lstStyle/>
          <a:p>
            <a:r>
              <a:rPr lang="en-US">
                <a:solidFill>
                  <a:schemeClr val="bg1"/>
                </a:solidFill>
              </a:rPr>
              <a:t>Constituent Services</a:t>
            </a:r>
          </a:p>
          <a:p>
            <a:r>
              <a:rPr lang="en-US">
                <a:solidFill>
                  <a:schemeClr val="bg1"/>
                </a:solidFill>
                <a:hlinkClick r:id="rId4">
                  <a:extLst>
                    <a:ext uri="{A12FA001-AC4F-418D-AE19-62706E023703}">
                      <ahyp:hlinkClr xmlns:ahyp="http://schemas.microsoft.com/office/drawing/2018/hyperlinkcolor" val="tx"/>
                    </a:ext>
                  </a:extLst>
                </a:hlinkClick>
              </a:rPr>
              <a:t>(TX06casework@mail.house.gov</a:t>
            </a:r>
            <a:r>
              <a:rPr lang="en-US">
                <a:solidFill>
                  <a:schemeClr val="bg1"/>
                </a:solidFill>
              </a:rPr>
              <a:t>)</a:t>
            </a:r>
          </a:p>
          <a:p>
            <a:endParaRPr lang="en-US">
              <a:solidFill>
                <a:schemeClr val="bg1"/>
              </a:solidFill>
            </a:endParaRPr>
          </a:p>
          <a:p>
            <a:endParaRPr lang="en-US">
              <a:solidFill>
                <a:schemeClr val="bg1"/>
              </a:solidFill>
            </a:endParaRPr>
          </a:p>
          <a:p>
            <a:r>
              <a:rPr lang="en-US">
                <a:solidFill>
                  <a:schemeClr val="bg1"/>
                </a:solidFill>
              </a:rPr>
              <a:t>Hailee Swalm,  Grant Coordinator</a:t>
            </a:r>
          </a:p>
          <a:p>
            <a:r>
              <a:rPr lang="en-US">
                <a:solidFill>
                  <a:schemeClr val="bg1"/>
                </a:solidFill>
              </a:rPr>
              <a:t>(</a:t>
            </a:r>
            <a:r>
              <a:rPr lang="en-US">
                <a:solidFill>
                  <a:schemeClr val="bg1"/>
                </a:solidFill>
                <a:hlinkClick r:id="rId5">
                  <a:extLst>
                    <a:ext uri="{A12FA001-AC4F-418D-AE19-62706E023703}">
                      <ahyp:hlinkClr xmlns:ahyp="http://schemas.microsoft.com/office/drawing/2018/hyperlinkcolor" val="tx"/>
                    </a:ext>
                  </a:extLst>
                </a:hlinkClick>
              </a:rPr>
              <a:t>hailee.swalm@mail.house.gov</a:t>
            </a:r>
            <a:r>
              <a:rPr lang="en-US">
                <a:solidFill>
                  <a:schemeClr val="bg1"/>
                </a:solidFill>
              </a:rPr>
              <a:t>)</a:t>
            </a:r>
          </a:p>
          <a:p>
            <a:endParaRPr lang="en-US"/>
          </a:p>
        </p:txBody>
      </p:sp>
    </p:spTree>
    <p:extLst>
      <p:ext uri="{BB962C8B-B14F-4D97-AF65-F5344CB8AC3E}">
        <p14:creationId xmlns:p14="http://schemas.microsoft.com/office/powerpoint/2010/main" val="185193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0802B-0211-DBD0-C035-EC619EFB6C88}"/>
              </a:ext>
            </a:extLst>
          </p:cNvPr>
          <p:cNvSpPr>
            <a:spLocks noGrp="1"/>
          </p:cNvSpPr>
          <p:nvPr>
            <p:ph type="ctrTitle"/>
          </p:nvPr>
        </p:nvSpPr>
        <p:spPr/>
        <p:txBody>
          <a:bodyPr/>
          <a:lstStyle/>
          <a:p>
            <a:r>
              <a:rPr lang="en-US"/>
              <a:t>Thank you for Attending!</a:t>
            </a:r>
          </a:p>
        </p:txBody>
      </p:sp>
      <p:pic>
        <p:nvPicPr>
          <p:cNvPr id="4" name="Picture 3">
            <a:extLst>
              <a:ext uri="{FF2B5EF4-FFF2-40B4-BE49-F238E27FC236}">
                <a16:creationId xmlns:a16="http://schemas.microsoft.com/office/drawing/2014/main" id="{413EB454-841D-FE0E-DAE0-C8847CB7E2DE}"/>
              </a:ext>
            </a:extLst>
          </p:cNvPr>
          <p:cNvPicPr>
            <a:picLocks noChangeAspect="1"/>
          </p:cNvPicPr>
          <p:nvPr/>
        </p:nvPicPr>
        <p:blipFill>
          <a:blip r:embed="rId2"/>
          <a:stretch>
            <a:fillRect/>
          </a:stretch>
        </p:blipFill>
        <p:spPr>
          <a:xfrm>
            <a:off x="3360699" y="5041619"/>
            <a:ext cx="5267401" cy="1572904"/>
          </a:xfrm>
          <a:prstGeom prst="rect">
            <a:avLst/>
          </a:prstGeom>
        </p:spPr>
      </p:pic>
    </p:spTree>
    <p:extLst>
      <p:ext uri="{BB962C8B-B14F-4D97-AF65-F5344CB8AC3E}">
        <p14:creationId xmlns:p14="http://schemas.microsoft.com/office/powerpoint/2010/main" val="104377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9E7CA-02BC-0C63-EE3B-41C53DB8F14C}"/>
              </a:ext>
            </a:extLst>
          </p:cNvPr>
          <p:cNvSpPr>
            <a:spLocks noGrp="1"/>
          </p:cNvSpPr>
          <p:nvPr>
            <p:ph type="title"/>
          </p:nvPr>
        </p:nvSpPr>
        <p:spPr/>
        <p:txBody>
          <a:bodyPr/>
          <a:lstStyle/>
          <a:p>
            <a:r>
              <a:rPr lang="en-US"/>
              <a:t>What is community Project Funding</a:t>
            </a:r>
          </a:p>
        </p:txBody>
      </p:sp>
      <p:sp>
        <p:nvSpPr>
          <p:cNvPr id="3" name="Content Placeholder 2">
            <a:extLst>
              <a:ext uri="{FF2B5EF4-FFF2-40B4-BE49-F238E27FC236}">
                <a16:creationId xmlns:a16="http://schemas.microsoft.com/office/drawing/2014/main" id="{BC6D8626-5887-E3E4-5592-BD49A036C7BB}"/>
              </a:ext>
            </a:extLst>
          </p:cNvPr>
          <p:cNvSpPr>
            <a:spLocks noGrp="1"/>
          </p:cNvSpPr>
          <p:nvPr>
            <p:ph idx="1"/>
          </p:nvPr>
        </p:nvSpPr>
        <p:spPr>
          <a:xfrm>
            <a:off x="1806811" y="2503714"/>
            <a:ext cx="8578378" cy="3236313"/>
          </a:xfrm>
        </p:spPr>
        <p:txBody>
          <a:bodyPr>
            <a:normAutofit/>
          </a:bodyPr>
          <a:lstStyle/>
          <a:p>
            <a:pPr marL="0" indent="0" algn="ctr">
              <a:buNone/>
            </a:pPr>
            <a:r>
              <a:rPr lang="en-US" sz="2400">
                <a:solidFill>
                  <a:schemeClr val="bg1"/>
                </a:solidFill>
              </a:rPr>
              <a:t>Community Project Funding is defined as spending provisions in federal legislation that is done on behalf of constituents or constituent organizations by a Member of Congress.  The funding for these projects is from federal appropriations approved by Congress allowing local projects aiming to improve the lives of the community come to fruition. </a:t>
            </a:r>
          </a:p>
        </p:txBody>
      </p:sp>
      <p:pic>
        <p:nvPicPr>
          <p:cNvPr id="4" name="Picture 8">
            <a:extLst>
              <a:ext uri="{FF2B5EF4-FFF2-40B4-BE49-F238E27FC236}">
                <a16:creationId xmlns:a16="http://schemas.microsoft.com/office/drawing/2014/main" id="{92F6C532-6EF7-ADEE-F182-E472AB710AA6}"/>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50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DBF4-2A86-21B3-08F1-950599721772}"/>
              </a:ext>
            </a:extLst>
          </p:cNvPr>
          <p:cNvSpPr>
            <a:spLocks noGrp="1"/>
          </p:cNvSpPr>
          <p:nvPr>
            <p:ph type="title"/>
          </p:nvPr>
        </p:nvSpPr>
        <p:spPr/>
        <p:txBody>
          <a:bodyPr/>
          <a:lstStyle/>
          <a:p>
            <a:r>
              <a:rPr lang="en-US"/>
              <a:t>Appropriations Timeline for FY27</a:t>
            </a:r>
          </a:p>
        </p:txBody>
      </p:sp>
      <p:graphicFrame>
        <p:nvGraphicFramePr>
          <p:cNvPr id="10" name="Content Placeholder 2">
            <a:extLst>
              <a:ext uri="{FF2B5EF4-FFF2-40B4-BE49-F238E27FC236}">
                <a16:creationId xmlns:a16="http://schemas.microsoft.com/office/drawing/2014/main" id="{8C097D2F-EF32-BB8D-C11F-71DED6AE1A3A}"/>
              </a:ext>
            </a:extLst>
          </p:cNvPr>
          <p:cNvGraphicFramePr>
            <a:graphicFrameLocks noGrp="1"/>
          </p:cNvGraphicFramePr>
          <p:nvPr>
            <p:ph idx="1"/>
            <p:extLst>
              <p:ext uri="{D42A27DB-BD31-4B8C-83A1-F6EECF244321}">
                <p14:modId xmlns:p14="http://schemas.microsoft.com/office/powerpoint/2010/main" val="3617016335"/>
              </p:ext>
            </p:extLst>
          </p:nvPr>
        </p:nvGraphicFramePr>
        <p:xfrm>
          <a:off x="1558914" y="2638044"/>
          <a:ext cx="9074173"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Flip calendar with solid fill">
            <a:extLst>
              <a:ext uri="{FF2B5EF4-FFF2-40B4-BE49-F238E27FC236}">
                <a16:creationId xmlns:a16="http://schemas.microsoft.com/office/drawing/2014/main" id="{7297D601-ED6C-29BD-E120-F22EEC48E8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622" y="638295"/>
            <a:ext cx="1841514" cy="1841514"/>
          </a:xfrm>
          <a:prstGeom prst="rect">
            <a:avLst/>
          </a:prstGeom>
        </p:spPr>
      </p:pic>
      <p:pic>
        <p:nvPicPr>
          <p:cNvPr id="3" name="Picture 8">
            <a:extLst>
              <a:ext uri="{FF2B5EF4-FFF2-40B4-BE49-F238E27FC236}">
                <a16:creationId xmlns:a16="http://schemas.microsoft.com/office/drawing/2014/main" id="{EDBF856D-EF74-294C-4032-0A42112B0CDB}"/>
              </a:ext>
            </a:extLst>
          </p:cNvPr>
          <p:cNvPicPr>
            <a:picLocks noChangeAspect="1" noChangeArrowheads="1"/>
          </p:cNvPicPr>
          <p:nvPr/>
        </p:nvPicPr>
        <p:blipFill>
          <a:blip r:embed="rId9">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214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1094-F635-4BE2-13B2-71FF4A76BA60}"/>
              </a:ext>
            </a:extLst>
          </p:cNvPr>
          <p:cNvSpPr>
            <a:spLocks noGrp="1"/>
          </p:cNvSpPr>
          <p:nvPr>
            <p:ph type="title"/>
          </p:nvPr>
        </p:nvSpPr>
        <p:spPr/>
        <p:txBody>
          <a:bodyPr/>
          <a:lstStyle/>
          <a:p>
            <a:r>
              <a:rPr lang="en-US"/>
              <a:t>How to apply </a:t>
            </a:r>
          </a:p>
        </p:txBody>
      </p:sp>
      <p:sp>
        <p:nvSpPr>
          <p:cNvPr id="3" name="Content Placeholder 2">
            <a:extLst>
              <a:ext uri="{FF2B5EF4-FFF2-40B4-BE49-F238E27FC236}">
                <a16:creationId xmlns:a16="http://schemas.microsoft.com/office/drawing/2014/main" id="{999961DE-33EC-D498-17DE-73F9D15644DA}"/>
              </a:ext>
            </a:extLst>
          </p:cNvPr>
          <p:cNvSpPr>
            <a:spLocks noGrp="1"/>
          </p:cNvSpPr>
          <p:nvPr>
            <p:ph idx="1"/>
          </p:nvPr>
        </p:nvSpPr>
        <p:spPr/>
        <p:txBody>
          <a:bodyPr>
            <a:normAutofit/>
          </a:bodyPr>
          <a:lstStyle/>
          <a:p>
            <a:r>
              <a:rPr lang="en-US" sz="2400">
                <a:solidFill>
                  <a:schemeClr val="bg1"/>
                </a:solidFill>
              </a:rPr>
              <a:t>Contact our District and DC staff </a:t>
            </a:r>
          </a:p>
          <a:p>
            <a:r>
              <a:rPr lang="en-US" sz="2400">
                <a:solidFill>
                  <a:schemeClr val="bg1"/>
                </a:solidFill>
              </a:rPr>
              <a:t>Our website will have a link to the form, this link will also be sent out via email</a:t>
            </a:r>
          </a:p>
          <a:p>
            <a:pPr lvl="1"/>
            <a:r>
              <a:rPr lang="en-US" sz="2200">
                <a:solidFill>
                  <a:schemeClr val="bg1"/>
                </a:solidFill>
              </a:rPr>
              <a:t>Operational March 1st </a:t>
            </a:r>
          </a:p>
          <a:p>
            <a:pPr lvl="1"/>
            <a:r>
              <a:rPr lang="en-US" sz="2200">
                <a:solidFill>
                  <a:schemeClr val="bg1"/>
                </a:solidFill>
              </a:rPr>
              <a:t>Website: ellzey.house.gov</a:t>
            </a:r>
          </a:p>
          <a:p>
            <a:r>
              <a:rPr lang="en-US" sz="2400">
                <a:solidFill>
                  <a:schemeClr val="bg1"/>
                </a:solidFill>
              </a:rPr>
              <a:t>Deadline to apply is March 15</a:t>
            </a:r>
            <a:r>
              <a:rPr lang="en-US" sz="2400" baseline="30000">
                <a:solidFill>
                  <a:schemeClr val="bg1"/>
                </a:solidFill>
              </a:rPr>
              <a:t>th</a:t>
            </a:r>
            <a:r>
              <a:rPr lang="en-US" sz="2400">
                <a:solidFill>
                  <a:schemeClr val="bg1"/>
                </a:solidFill>
              </a:rPr>
              <a:t> at 6:00 P.M.</a:t>
            </a:r>
          </a:p>
        </p:txBody>
      </p:sp>
      <p:pic>
        <p:nvPicPr>
          <p:cNvPr id="5" name="Picture 4" descr="Date in calendar circled with red">
            <a:extLst>
              <a:ext uri="{FF2B5EF4-FFF2-40B4-BE49-F238E27FC236}">
                <a16:creationId xmlns:a16="http://schemas.microsoft.com/office/drawing/2014/main" id="{AE844DBB-5C1F-7D86-903A-C54A39086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873" y="3936031"/>
            <a:ext cx="3459278" cy="2562045"/>
          </a:xfrm>
          <a:prstGeom prst="rect">
            <a:avLst/>
          </a:prstGeom>
        </p:spPr>
      </p:pic>
      <p:sp>
        <p:nvSpPr>
          <p:cNvPr id="6" name="TextBox 5">
            <a:extLst>
              <a:ext uri="{FF2B5EF4-FFF2-40B4-BE49-F238E27FC236}">
                <a16:creationId xmlns:a16="http://schemas.microsoft.com/office/drawing/2014/main" id="{722B5BDD-6957-6A02-2ED5-EFAE92D59800}"/>
              </a:ext>
            </a:extLst>
          </p:cNvPr>
          <p:cNvSpPr txBox="1"/>
          <p:nvPr/>
        </p:nvSpPr>
        <p:spPr>
          <a:xfrm>
            <a:off x="8841914" y="4062575"/>
            <a:ext cx="1318729" cy="461665"/>
          </a:xfrm>
          <a:prstGeom prst="rect">
            <a:avLst/>
          </a:prstGeom>
          <a:noFill/>
        </p:spPr>
        <p:txBody>
          <a:bodyPr wrap="square" rtlCol="0">
            <a:spAutoFit/>
          </a:bodyPr>
          <a:lstStyle/>
          <a:p>
            <a:r>
              <a:rPr lang="en-US" sz="2400" b="1">
                <a:solidFill>
                  <a:schemeClr val="tx1">
                    <a:lumMod val="85000"/>
                    <a:lumOff val="15000"/>
                  </a:schemeClr>
                </a:solidFill>
              </a:rPr>
              <a:t>March</a:t>
            </a:r>
          </a:p>
        </p:txBody>
      </p:sp>
    </p:spTree>
    <p:extLst>
      <p:ext uri="{BB962C8B-B14F-4D97-AF65-F5344CB8AC3E}">
        <p14:creationId xmlns:p14="http://schemas.microsoft.com/office/powerpoint/2010/main" val="2092942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a:extLst>
            <a:ext uri="{FF2B5EF4-FFF2-40B4-BE49-F238E27FC236}">
              <a16:creationId xmlns:a16="http://schemas.microsoft.com/office/drawing/2014/main" id="{1F6C9C06-E9FA-8B37-BF4A-F82DA77A4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5CC51-C32D-D536-E054-76660E99F987}"/>
              </a:ext>
            </a:extLst>
          </p:cNvPr>
          <p:cNvSpPr>
            <a:spLocks noGrp="1"/>
          </p:cNvSpPr>
          <p:nvPr>
            <p:ph type="title"/>
          </p:nvPr>
        </p:nvSpPr>
        <p:spPr/>
        <p:txBody>
          <a:bodyPr/>
          <a:lstStyle/>
          <a:p>
            <a:r>
              <a:rPr lang="en-US"/>
              <a:t>Office Guidelines for Submissions</a:t>
            </a:r>
          </a:p>
        </p:txBody>
      </p:sp>
      <p:graphicFrame>
        <p:nvGraphicFramePr>
          <p:cNvPr id="14" name="Content Placeholder 2">
            <a:extLst>
              <a:ext uri="{FF2B5EF4-FFF2-40B4-BE49-F238E27FC236}">
                <a16:creationId xmlns:a16="http://schemas.microsoft.com/office/drawing/2014/main" id="{1DA17E6A-3D7D-88C8-EBD3-9974155D6589}"/>
              </a:ext>
            </a:extLst>
          </p:cNvPr>
          <p:cNvGraphicFramePr>
            <a:graphicFrameLocks noGrp="1"/>
          </p:cNvGraphicFramePr>
          <p:nvPr>
            <p:ph idx="1"/>
            <p:extLst>
              <p:ext uri="{D42A27DB-BD31-4B8C-83A1-F6EECF244321}">
                <p14:modId xmlns:p14="http://schemas.microsoft.com/office/powerpoint/2010/main" val="734103198"/>
              </p:ext>
            </p:extLst>
          </p:nvPr>
        </p:nvGraphicFramePr>
        <p:xfrm>
          <a:off x="1558914" y="2656332"/>
          <a:ext cx="9074173"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ecklist outline">
            <a:extLst>
              <a:ext uri="{FF2B5EF4-FFF2-40B4-BE49-F238E27FC236}">
                <a16:creationId xmlns:a16="http://schemas.microsoft.com/office/drawing/2014/main" id="{75EC53F1-6601-DB6A-BCC3-10AEC0C545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114" y="843652"/>
            <a:ext cx="1480021" cy="14800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8E32DEB1-D213-6764-5FB2-E9FDFD3EE600}"/>
              </a:ext>
            </a:extLst>
          </p:cNvPr>
          <p:cNvSpPr txBox="1"/>
          <p:nvPr/>
        </p:nvSpPr>
        <p:spPr>
          <a:xfrm>
            <a:off x="1999192" y="3138981"/>
            <a:ext cx="892627" cy="769441"/>
          </a:xfrm>
          <a:prstGeom prst="rect">
            <a:avLst/>
          </a:prstGeom>
          <a:noFill/>
        </p:spPr>
        <p:txBody>
          <a:bodyPr wrap="square" rtlCol="0">
            <a:spAutoFit/>
          </a:bodyPr>
          <a:lstStyle/>
          <a:p>
            <a:r>
              <a:rPr lang="en-US" sz="4400" b="1">
                <a:solidFill>
                  <a:srgbClr val="C00000"/>
                </a:solidFill>
              </a:rPr>
              <a:t>15</a:t>
            </a:r>
          </a:p>
        </p:txBody>
      </p:sp>
      <p:sp>
        <p:nvSpPr>
          <p:cNvPr id="9" name="Rectangle 8" descr="Optical disc">
            <a:extLst>
              <a:ext uri="{FF2B5EF4-FFF2-40B4-BE49-F238E27FC236}">
                <a16:creationId xmlns:a16="http://schemas.microsoft.com/office/drawing/2014/main" id="{9F3F1A87-9AA7-3328-2584-352D4F59DBC3}"/>
              </a:ext>
            </a:extLst>
          </p:cNvPr>
          <p:cNvSpPr/>
          <p:nvPr/>
        </p:nvSpPr>
        <p:spPr>
          <a:xfrm>
            <a:off x="5517671" y="3033629"/>
            <a:ext cx="1156658" cy="980146"/>
          </a:xfrm>
          <a:prstGeom prst="rect">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10" descr="Optical disc">
            <a:extLst>
              <a:ext uri="{FF2B5EF4-FFF2-40B4-BE49-F238E27FC236}">
                <a16:creationId xmlns:a16="http://schemas.microsoft.com/office/drawing/2014/main" id="{A8128AD8-A5D4-5755-7BC8-9FC5B594E2D1}"/>
              </a:ext>
            </a:extLst>
          </p:cNvPr>
          <p:cNvSpPr/>
          <p:nvPr/>
        </p:nvSpPr>
        <p:spPr>
          <a:xfrm>
            <a:off x="7428767" y="3033629"/>
            <a:ext cx="1156658" cy="980146"/>
          </a:xfrm>
          <a:prstGeom prst="rect">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12" descr="Optical disc">
            <a:extLst>
              <a:ext uri="{FF2B5EF4-FFF2-40B4-BE49-F238E27FC236}">
                <a16:creationId xmlns:a16="http://schemas.microsoft.com/office/drawing/2014/main" id="{55D092BD-E8C8-E778-4BA5-CE7F0141D64C}"/>
              </a:ext>
            </a:extLst>
          </p:cNvPr>
          <p:cNvSpPr/>
          <p:nvPr/>
        </p:nvSpPr>
        <p:spPr>
          <a:xfrm>
            <a:off x="9306335" y="3033629"/>
            <a:ext cx="1156658" cy="980146"/>
          </a:xfrm>
          <a:prstGeom prst="rect">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ectangle 14" descr="Optical disc">
            <a:extLst>
              <a:ext uri="{FF2B5EF4-FFF2-40B4-BE49-F238E27FC236}">
                <a16:creationId xmlns:a16="http://schemas.microsoft.com/office/drawing/2014/main" id="{168A6F21-64C1-5A65-B4BD-E1AD283656AD}"/>
              </a:ext>
            </a:extLst>
          </p:cNvPr>
          <p:cNvSpPr/>
          <p:nvPr/>
        </p:nvSpPr>
        <p:spPr>
          <a:xfrm>
            <a:off x="3715351" y="3033629"/>
            <a:ext cx="1156658" cy="980146"/>
          </a:xfrm>
          <a:prstGeom prst="rect">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72B5662E-F46B-1F05-FB94-450DD5E4D570}"/>
              </a:ext>
            </a:extLst>
          </p:cNvPr>
          <p:cNvSpPr txBox="1"/>
          <p:nvPr/>
        </p:nvSpPr>
        <p:spPr>
          <a:xfrm>
            <a:off x="3600540" y="3138981"/>
            <a:ext cx="1539912" cy="707886"/>
          </a:xfrm>
          <a:prstGeom prst="rect">
            <a:avLst/>
          </a:prstGeom>
          <a:noFill/>
        </p:spPr>
        <p:txBody>
          <a:bodyPr wrap="square" rtlCol="0">
            <a:spAutoFit/>
          </a:bodyPr>
          <a:lstStyle/>
          <a:p>
            <a:r>
              <a:rPr lang="en-US" sz="4000" b="1">
                <a:solidFill>
                  <a:srgbClr val="C00000"/>
                </a:solidFill>
              </a:rPr>
              <a:t>100</a:t>
            </a:r>
            <a:r>
              <a:rPr lang="en-US" sz="4000">
                <a:solidFill>
                  <a:srgbClr val="C00000"/>
                </a:solidFill>
              </a:rPr>
              <a:t>%</a:t>
            </a:r>
          </a:p>
        </p:txBody>
      </p:sp>
      <p:sp>
        <p:nvSpPr>
          <p:cNvPr id="17" name="&quot;Not Allowed&quot; Symbol 16">
            <a:extLst>
              <a:ext uri="{FF2B5EF4-FFF2-40B4-BE49-F238E27FC236}">
                <a16:creationId xmlns:a16="http://schemas.microsoft.com/office/drawing/2014/main" id="{1E6F377E-E8A2-454A-5299-3891BCF07E20}"/>
              </a:ext>
            </a:extLst>
          </p:cNvPr>
          <p:cNvSpPr/>
          <p:nvPr/>
        </p:nvSpPr>
        <p:spPr>
          <a:xfrm>
            <a:off x="9445752" y="3138981"/>
            <a:ext cx="868680" cy="769441"/>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8">
            <a:extLst>
              <a:ext uri="{FF2B5EF4-FFF2-40B4-BE49-F238E27FC236}">
                <a16:creationId xmlns:a16="http://schemas.microsoft.com/office/drawing/2014/main" id="{C846F39B-63C3-5001-02B6-958D2E86E838}"/>
              </a:ext>
            </a:extLst>
          </p:cNvPr>
          <p:cNvPicPr>
            <a:picLocks noChangeAspect="1" noChangeArrowheads="1"/>
          </p:cNvPicPr>
          <p:nvPr/>
        </p:nvPicPr>
        <p:blipFill>
          <a:blip r:embed="rId9">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Gavel with solid fill">
            <a:extLst>
              <a:ext uri="{FF2B5EF4-FFF2-40B4-BE49-F238E27FC236}">
                <a16:creationId xmlns:a16="http://schemas.microsoft.com/office/drawing/2014/main" id="{2D0A4559-9C60-C712-E7A4-A6630264EA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8800" y="3066501"/>
            <a:ext cx="914400" cy="914400"/>
          </a:xfrm>
          <a:prstGeom prst="rect">
            <a:avLst/>
          </a:prstGeom>
        </p:spPr>
      </p:pic>
      <p:pic>
        <p:nvPicPr>
          <p:cNvPr id="18" name="Picture 17">
            <a:extLst>
              <a:ext uri="{FF2B5EF4-FFF2-40B4-BE49-F238E27FC236}">
                <a16:creationId xmlns:a16="http://schemas.microsoft.com/office/drawing/2014/main" id="{27CBD250-124C-FBD5-ED04-8998C893D597}"/>
              </a:ext>
            </a:extLst>
          </p:cNvPr>
          <p:cNvPicPr>
            <a:picLocks noChangeAspect="1"/>
          </p:cNvPicPr>
          <p:nvPr/>
        </p:nvPicPr>
        <p:blipFill>
          <a:blip r:embed="rId12"/>
          <a:stretch>
            <a:fillRect/>
          </a:stretch>
        </p:blipFill>
        <p:spPr>
          <a:xfrm>
            <a:off x="7428767" y="3478118"/>
            <a:ext cx="535657" cy="535657"/>
          </a:xfrm>
          <a:prstGeom prst="rect">
            <a:avLst/>
          </a:prstGeom>
        </p:spPr>
      </p:pic>
      <p:pic>
        <p:nvPicPr>
          <p:cNvPr id="20" name="Picture 19">
            <a:extLst>
              <a:ext uri="{FF2B5EF4-FFF2-40B4-BE49-F238E27FC236}">
                <a16:creationId xmlns:a16="http://schemas.microsoft.com/office/drawing/2014/main" id="{C6677F6F-FC86-CA1B-9800-403D1FB4903A}"/>
              </a:ext>
            </a:extLst>
          </p:cNvPr>
          <p:cNvPicPr>
            <a:picLocks noChangeAspect="1"/>
          </p:cNvPicPr>
          <p:nvPr/>
        </p:nvPicPr>
        <p:blipFill>
          <a:blip r:embed="rId13"/>
          <a:stretch>
            <a:fillRect/>
          </a:stretch>
        </p:blipFill>
        <p:spPr>
          <a:xfrm>
            <a:off x="8049611" y="3033629"/>
            <a:ext cx="535814" cy="696558"/>
          </a:xfrm>
          <a:prstGeom prst="rect">
            <a:avLst/>
          </a:prstGeom>
        </p:spPr>
      </p:pic>
      <p:sp>
        <p:nvSpPr>
          <p:cNvPr id="21" name="Plus Sign 20">
            <a:extLst>
              <a:ext uri="{FF2B5EF4-FFF2-40B4-BE49-F238E27FC236}">
                <a16:creationId xmlns:a16="http://schemas.microsoft.com/office/drawing/2014/main" id="{B7C16197-F609-324E-CF13-69D6F275419E}"/>
              </a:ext>
            </a:extLst>
          </p:cNvPr>
          <p:cNvSpPr/>
          <p:nvPr/>
        </p:nvSpPr>
        <p:spPr>
          <a:xfrm>
            <a:off x="7879517" y="3397605"/>
            <a:ext cx="317230" cy="257132"/>
          </a:xfrm>
          <a:prstGeom prst="mathPlus">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701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20F47-6CA9-916E-86AD-E743033F45F5}"/>
              </a:ext>
            </a:extLst>
          </p:cNvPr>
          <p:cNvSpPr>
            <a:spLocks noGrp="1"/>
          </p:cNvSpPr>
          <p:nvPr>
            <p:ph type="title"/>
          </p:nvPr>
        </p:nvSpPr>
        <p:spPr/>
        <p:txBody>
          <a:bodyPr>
            <a:normAutofit/>
          </a:bodyPr>
          <a:lstStyle/>
          <a:p>
            <a:r>
              <a:rPr lang="en-US" sz="2400"/>
              <a:t>Committee Guidelines</a:t>
            </a:r>
          </a:p>
        </p:txBody>
      </p:sp>
      <p:sp>
        <p:nvSpPr>
          <p:cNvPr id="3" name="Content Placeholder 2">
            <a:extLst>
              <a:ext uri="{FF2B5EF4-FFF2-40B4-BE49-F238E27FC236}">
                <a16:creationId xmlns:a16="http://schemas.microsoft.com/office/drawing/2014/main" id="{ED39E172-9869-8DF7-857D-A1A0A476743A}"/>
              </a:ext>
            </a:extLst>
          </p:cNvPr>
          <p:cNvSpPr>
            <a:spLocks noGrp="1"/>
          </p:cNvSpPr>
          <p:nvPr>
            <p:ph idx="1"/>
          </p:nvPr>
        </p:nvSpPr>
        <p:spPr>
          <a:xfrm>
            <a:off x="6400800" y="1660612"/>
            <a:ext cx="5672235" cy="4739118"/>
          </a:xfrm>
        </p:spPr>
        <p:txBody>
          <a:bodyPr>
            <a:noAutofit/>
          </a:bodyPr>
          <a:lstStyle/>
          <a:p>
            <a:r>
              <a:rPr lang="en-US" sz="1600">
                <a:solidFill>
                  <a:schemeClr val="bg1"/>
                </a:solidFill>
              </a:rPr>
              <a:t>Cap on Overall Funding </a:t>
            </a:r>
          </a:p>
          <a:p>
            <a:pPr lvl="1"/>
            <a:r>
              <a:rPr lang="en-US">
                <a:solidFill>
                  <a:schemeClr val="bg1"/>
                </a:solidFill>
              </a:rPr>
              <a:t>The total amount for Community Project Funding in House Appropriations Bills cannot exceed 0.5% of discretionary spending</a:t>
            </a:r>
          </a:p>
          <a:p>
            <a:pPr marL="285750" indent="-285750"/>
            <a:r>
              <a:rPr lang="en-US" sz="1600">
                <a:solidFill>
                  <a:schemeClr val="bg1"/>
                </a:solidFill>
              </a:rPr>
              <a:t>Funding decisions will depend on the availability of funds, demand for projects, and merit of individual projects</a:t>
            </a:r>
            <a:endParaRPr lang="en-US" sz="1600"/>
          </a:p>
          <a:p>
            <a:r>
              <a:rPr lang="en-US" sz="1600">
                <a:solidFill>
                  <a:schemeClr val="bg1"/>
                </a:solidFill>
              </a:rPr>
              <a:t>Targeted projects of modest size can have meaningful impact for communities and likely have a greater chance of being funded </a:t>
            </a:r>
          </a:p>
          <a:p>
            <a:r>
              <a:rPr lang="en-US" sz="1600">
                <a:solidFill>
                  <a:schemeClr val="bg1"/>
                </a:solidFill>
              </a:rPr>
              <a:t>One-year projects only: Each project request must be for Fiscal Year 2027 funds only and cannot include multi-year funding</a:t>
            </a:r>
          </a:p>
        </p:txBody>
      </p:sp>
      <p:sp>
        <p:nvSpPr>
          <p:cNvPr id="4" name="Text Placeholder 3">
            <a:extLst>
              <a:ext uri="{FF2B5EF4-FFF2-40B4-BE49-F238E27FC236}">
                <a16:creationId xmlns:a16="http://schemas.microsoft.com/office/drawing/2014/main" id="{058D2A64-FF8B-7540-2F70-A800ABBB4A41}"/>
              </a:ext>
            </a:extLst>
          </p:cNvPr>
          <p:cNvSpPr>
            <a:spLocks noGrp="1"/>
          </p:cNvSpPr>
          <p:nvPr>
            <p:ph type="body" sz="half" idx="2"/>
          </p:nvPr>
        </p:nvSpPr>
        <p:spPr/>
        <p:txBody>
          <a:bodyPr>
            <a:normAutofit/>
          </a:bodyPr>
          <a:lstStyle/>
          <a:p>
            <a:r>
              <a:rPr lang="en-US" sz="3600">
                <a:solidFill>
                  <a:schemeClr val="tx1"/>
                </a:solidFill>
              </a:rPr>
              <a:t>Funding Limits </a:t>
            </a:r>
          </a:p>
        </p:txBody>
      </p:sp>
      <p:pic>
        <p:nvPicPr>
          <p:cNvPr id="5" name="Picture 8">
            <a:extLst>
              <a:ext uri="{FF2B5EF4-FFF2-40B4-BE49-F238E27FC236}">
                <a16:creationId xmlns:a16="http://schemas.microsoft.com/office/drawing/2014/main" id="{D730C74C-AFCF-D940-0D5A-983DC3B8F4DD}"/>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72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33C1-B437-1496-F5D6-CD08EF10A6BD}"/>
              </a:ext>
            </a:extLst>
          </p:cNvPr>
          <p:cNvSpPr>
            <a:spLocks noGrp="1"/>
          </p:cNvSpPr>
          <p:nvPr>
            <p:ph type="title"/>
          </p:nvPr>
        </p:nvSpPr>
        <p:spPr/>
        <p:txBody>
          <a:bodyPr>
            <a:normAutofit/>
          </a:bodyPr>
          <a:lstStyle/>
          <a:p>
            <a:r>
              <a:rPr lang="en-US" sz="2400"/>
              <a:t>Committee Guidelines</a:t>
            </a:r>
          </a:p>
        </p:txBody>
      </p:sp>
      <p:sp>
        <p:nvSpPr>
          <p:cNvPr id="3" name="Content Placeholder 2">
            <a:extLst>
              <a:ext uri="{FF2B5EF4-FFF2-40B4-BE49-F238E27FC236}">
                <a16:creationId xmlns:a16="http://schemas.microsoft.com/office/drawing/2014/main" id="{38B601D6-3548-E044-D465-41EB8B90230D}"/>
              </a:ext>
            </a:extLst>
          </p:cNvPr>
          <p:cNvSpPr>
            <a:spLocks noGrp="1"/>
          </p:cNvSpPr>
          <p:nvPr>
            <p:ph idx="1"/>
          </p:nvPr>
        </p:nvSpPr>
        <p:spPr/>
        <p:txBody>
          <a:bodyPr>
            <a:normAutofit lnSpcReduction="10000"/>
          </a:bodyPr>
          <a:lstStyle/>
          <a:p>
            <a:r>
              <a:rPr lang="en-US" sz="2000">
                <a:solidFill>
                  <a:schemeClr val="bg1"/>
                </a:solidFill>
              </a:rPr>
              <a:t>Not Eligible </a:t>
            </a:r>
          </a:p>
          <a:p>
            <a:pPr lvl="1"/>
            <a:r>
              <a:rPr lang="en-US" sz="1700">
                <a:solidFill>
                  <a:schemeClr val="bg1"/>
                </a:solidFill>
              </a:rPr>
              <a:t>Memorials, museums, commemoratives (projects named after individuals or entities) </a:t>
            </a:r>
          </a:p>
          <a:p>
            <a:pPr lvl="1"/>
            <a:r>
              <a:rPr lang="en-US" sz="1800">
                <a:solidFill>
                  <a:schemeClr val="bg1"/>
                </a:solidFill>
              </a:rPr>
              <a:t>Ban on For-Profit Recipients: Project funding may not be directed to for-profit recipients</a:t>
            </a:r>
          </a:p>
          <a:p>
            <a:pPr marL="228600" lvl="1" indent="0">
              <a:buNone/>
            </a:pPr>
            <a:endParaRPr lang="en-US" sz="1700">
              <a:solidFill>
                <a:schemeClr val="bg1"/>
              </a:solidFill>
            </a:endParaRPr>
          </a:p>
          <a:p>
            <a:r>
              <a:rPr lang="en-US" sz="2000">
                <a:solidFill>
                  <a:schemeClr val="bg1"/>
                </a:solidFill>
              </a:rPr>
              <a:t>Eligible Alternatives: </a:t>
            </a:r>
          </a:p>
          <a:p>
            <a:pPr lvl="1"/>
            <a:r>
              <a:rPr lang="en-US" sz="1700">
                <a:solidFill>
                  <a:schemeClr val="bg1"/>
                </a:solidFill>
              </a:rPr>
              <a:t>Many projects can apply for competitive grants instead, Members can request higher program funding levels </a:t>
            </a:r>
          </a:p>
          <a:p>
            <a:r>
              <a:rPr lang="en-US" sz="2000">
                <a:solidFill>
                  <a:schemeClr val="bg1"/>
                </a:solidFill>
              </a:rPr>
              <a:t>Stewardship Requirements: </a:t>
            </a:r>
          </a:p>
          <a:p>
            <a:pPr lvl="1"/>
            <a:r>
              <a:rPr lang="en-US" sz="1700">
                <a:solidFill>
                  <a:schemeClr val="bg1"/>
                </a:solidFill>
              </a:rPr>
              <a:t>Funded projects will follow applicable requirements in the authorized programs that support good stewardship of taxpayer dollars </a:t>
            </a:r>
          </a:p>
          <a:p>
            <a:pPr lvl="1"/>
            <a:r>
              <a:rPr lang="en-US" sz="1700">
                <a:solidFill>
                  <a:schemeClr val="bg1"/>
                </a:solidFill>
              </a:rPr>
              <a:t>For example, programs may require a non-federal cost-share and participation in program audits</a:t>
            </a:r>
          </a:p>
          <a:p>
            <a:endParaRPr lang="en-US"/>
          </a:p>
        </p:txBody>
      </p:sp>
      <p:sp>
        <p:nvSpPr>
          <p:cNvPr id="4" name="Text Placeholder 3">
            <a:extLst>
              <a:ext uri="{FF2B5EF4-FFF2-40B4-BE49-F238E27FC236}">
                <a16:creationId xmlns:a16="http://schemas.microsoft.com/office/drawing/2014/main" id="{735F9027-F4F4-5335-E3BD-B068367A9C9B}"/>
              </a:ext>
            </a:extLst>
          </p:cNvPr>
          <p:cNvSpPr>
            <a:spLocks noGrp="1"/>
          </p:cNvSpPr>
          <p:nvPr>
            <p:ph type="body" sz="half" idx="2"/>
          </p:nvPr>
        </p:nvSpPr>
        <p:spPr/>
        <p:txBody>
          <a:bodyPr>
            <a:normAutofit/>
          </a:bodyPr>
          <a:lstStyle/>
          <a:p>
            <a:r>
              <a:rPr lang="en-US" sz="3600">
                <a:solidFill>
                  <a:schemeClr val="tx1"/>
                </a:solidFill>
              </a:rPr>
              <a:t>Restrictions &amp; Stewardship</a:t>
            </a:r>
          </a:p>
        </p:txBody>
      </p:sp>
      <p:pic>
        <p:nvPicPr>
          <p:cNvPr id="5" name="Picture 8">
            <a:extLst>
              <a:ext uri="{FF2B5EF4-FFF2-40B4-BE49-F238E27FC236}">
                <a16:creationId xmlns:a16="http://schemas.microsoft.com/office/drawing/2014/main" id="{BE0BF179-3D98-539A-B722-0AF946419984}"/>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72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2E5F"/>
        </a:solidFill>
        <a:effectLst/>
      </p:bgPr>
    </p:bg>
    <p:spTree>
      <p:nvGrpSpPr>
        <p:cNvPr id="1" name="">
          <a:extLst>
            <a:ext uri="{FF2B5EF4-FFF2-40B4-BE49-F238E27FC236}">
              <a16:creationId xmlns:a16="http://schemas.microsoft.com/office/drawing/2014/main" id="{2B9A5361-701F-BB76-75D0-4B66A44CE8F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05FF7-FEE1-32A1-1F79-856045CFB89F}"/>
              </a:ext>
            </a:extLst>
          </p:cNvPr>
          <p:cNvSpPr>
            <a:spLocks noGrp="1"/>
          </p:cNvSpPr>
          <p:nvPr>
            <p:ph idx="1"/>
          </p:nvPr>
        </p:nvSpPr>
        <p:spPr>
          <a:xfrm>
            <a:off x="1259748" y="2225964"/>
            <a:ext cx="9672505" cy="3514063"/>
          </a:xfrm>
        </p:spPr>
        <p:txBody>
          <a:bodyPr>
            <a:normAutofit fontScale="70000" lnSpcReduction="20000"/>
          </a:bodyPr>
          <a:lstStyle/>
          <a:p>
            <a:pPr marL="0" indent="0" algn="ctr">
              <a:buNone/>
            </a:pPr>
            <a:r>
              <a:rPr lang="en-US" sz="3400">
                <a:solidFill>
                  <a:schemeClr val="bg1"/>
                </a:solidFill>
              </a:rPr>
              <a:t>There are 12 Subcommittees on Appropriations, only 7 accept CPFs</a:t>
            </a:r>
          </a:p>
          <a:p>
            <a:pPr marL="0" indent="0" algn="ctr">
              <a:buNone/>
            </a:pPr>
            <a:endParaRPr lang="en-US" sz="2800">
              <a:solidFill>
                <a:schemeClr val="bg1"/>
              </a:solidFill>
            </a:endParaRPr>
          </a:p>
          <a:p>
            <a:pPr marL="514350" indent="-514350">
              <a:buFont typeface="+mj-lt"/>
              <a:buAutoNum type="arabicPeriod"/>
            </a:pPr>
            <a:r>
              <a:rPr lang="en-US" sz="2800">
                <a:solidFill>
                  <a:schemeClr val="bg1"/>
                </a:solidFill>
              </a:rPr>
              <a:t>Agriculture</a:t>
            </a:r>
          </a:p>
          <a:p>
            <a:pPr marL="514350" indent="-514350">
              <a:buFont typeface="+mj-lt"/>
              <a:buAutoNum type="arabicPeriod"/>
            </a:pPr>
            <a:r>
              <a:rPr lang="en-US" sz="2800">
                <a:solidFill>
                  <a:schemeClr val="bg1"/>
                </a:solidFill>
              </a:rPr>
              <a:t>Commerce, Justice, Science</a:t>
            </a:r>
          </a:p>
          <a:p>
            <a:pPr marL="514350" indent="-514350">
              <a:buFont typeface="+mj-lt"/>
              <a:buAutoNum type="arabicPeriod"/>
            </a:pPr>
            <a:r>
              <a:rPr lang="en-US" sz="2800">
                <a:solidFill>
                  <a:schemeClr val="bg1"/>
                </a:solidFill>
              </a:rPr>
              <a:t>Energy and Water Development*</a:t>
            </a:r>
          </a:p>
          <a:p>
            <a:pPr marL="514350" indent="-514350">
              <a:buFont typeface="+mj-lt"/>
              <a:buAutoNum type="arabicPeriod"/>
            </a:pPr>
            <a:r>
              <a:rPr lang="en-US" sz="2800">
                <a:solidFill>
                  <a:schemeClr val="bg1"/>
                </a:solidFill>
              </a:rPr>
              <a:t>Interior and Environment</a:t>
            </a:r>
          </a:p>
          <a:p>
            <a:pPr marL="514350" indent="-514350">
              <a:buFont typeface="+mj-lt"/>
              <a:buAutoNum type="arabicPeriod"/>
            </a:pPr>
            <a:r>
              <a:rPr lang="en-US" sz="2800">
                <a:solidFill>
                  <a:schemeClr val="bg1"/>
                </a:solidFill>
              </a:rPr>
              <a:t>Homeland Security</a:t>
            </a:r>
          </a:p>
          <a:p>
            <a:pPr marL="514350" indent="-514350">
              <a:buFont typeface="+mj-lt"/>
              <a:buAutoNum type="arabicPeriod"/>
            </a:pPr>
            <a:r>
              <a:rPr lang="en-US" sz="2800">
                <a:solidFill>
                  <a:schemeClr val="bg1"/>
                </a:solidFill>
              </a:rPr>
              <a:t>Military Construction and Veteran Affairs*</a:t>
            </a:r>
          </a:p>
          <a:p>
            <a:pPr marL="514350" indent="-514350">
              <a:buFont typeface="+mj-lt"/>
              <a:buAutoNum type="arabicPeriod"/>
            </a:pPr>
            <a:r>
              <a:rPr lang="en-US" sz="2800">
                <a:solidFill>
                  <a:schemeClr val="bg1"/>
                </a:solidFill>
              </a:rPr>
              <a:t>Transportation and Housing and Urban Development</a:t>
            </a:r>
          </a:p>
          <a:p>
            <a:endParaRPr lang="en-US"/>
          </a:p>
        </p:txBody>
      </p:sp>
      <p:sp>
        <p:nvSpPr>
          <p:cNvPr id="6" name="Title 5">
            <a:extLst>
              <a:ext uri="{FF2B5EF4-FFF2-40B4-BE49-F238E27FC236}">
                <a16:creationId xmlns:a16="http://schemas.microsoft.com/office/drawing/2014/main" id="{D2C6C30D-20C7-E372-0377-AE87C0AC6D02}"/>
              </a:ext>
            </a:extLst>
          </p:cNvPr>
          <p:cNvSpPr>
            <a:spLocks noGrp="1"/>
          </p:cNvSpPr>
          <p:nvPr>
            <p:ph type="title"/>
          </p:nvPr>
        </p:nvSpPr>
        <p:spPr>
          <a:xfrm>
            <a:off x="2129536" y="632183"/>
            <a:ext cx="7729728" cy="1188720"/>
          </a:xfrm>
        </p:spPr>
        <p:txBody>
          <a:bodyPr/>
          <a:lstStyle/>
          <a:p>
            <a:r>
              <a:rPr lang="en-US"/>
              <a:t>Subcommittee Guidance</a:t>
            </a:r>
          </a:p>
        </p:txBody>
      </p:sp>
      <p:pic>
        <p:nvPicPr>
          <p:cNvPr id="2" name="Picture 8">
            <a:extLst>
              <a:ext uri="{FF2B5EF4-FFF2-40B4-BE49-F238E27FC236}">
                <a16:creationId xmlns:a16="http://schemas.microsoft.com/office/drawing/2014/main" id="{34A34A0C-7353-74D7-BF3B-77CD856E1C98}"/>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9747504" y="6053328"/>
            <a:ext cx="2325531" cy="6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7058499-126D-F24D-5DCC-8C09B76797FB}"/>
              </a:ext>
            </a:extLst>
          </p:cNvPr>
          <p:cNvPicPr>
            <a:picLocks noChangeAspect="1"/>
          </p:cNvPicPr>
          <p:nvPr/>
        </p:nvPicPr>
        <p:blipFill>
          <a:blip r:embed="rId3"/>
          <a:stretch>
            <a:fillRect/>
          </a:stretch>
        </p:blipFill>
        <p:spPr>
          <a:xfrm>
            <a:off x="234049" y="433273"/>
            <a:ext cx="1586540" cy="1586540"/>
          </a:xfrm>
          <a:prstGeom prst="rect">
            <a:avLst/>
          </a:prstGeom>
          <a:solidFill>
            <a:srgbClr val="0D2E5F"/>
          </a:solidFill>
        </p:spPr>
      </p:pic>
    </p:spTree>
    <p:extLst>
      <p:ext uri="{BB962C8B-B14F-4D97-AF65-F5344CB8AC3E}">
        <p14:creationId xmlns:p14="http://schemas.microsoft.com/office/powerpoint/2010/main" val="3326977852"/>
      </p:ext>
    </p:extLst>
  </p:cSld>
  <p:clrMapOvr>
    <a:masterClrMapping/>
  </p:clrMapOvr>
</p:sld>
</file>

<file path=ppt/theme/theme1.xml><?xml version="1.0" encoding="utf-8"?>
<a:theme xmlns:a="http://schemas.openxmlformats.org/drawingml/2006/main" name="Parcel">
  <a:themeElements>
    <a:clrScheme name="Custom 6">
      <a:dk1>
        <a:sysClr val="windowText" lastClr="000000"/>
      </a:dk1>
      <a:lt1>
        <a:sysClr val="window" lastClr="FFFFFF"/>
      </a:lt1>
      <a:dk2>
        <a:srgbClr val="BFBFBF"/>
      </a:dk2>
      <a:lt2>
        <a:srgbClr val="113285"/>
      </a:lt2>
      <a:accent1>
        <a:srgbClr val="113285"/>
      </a:accent1>
      <a:accent2>
        <a:srgbClr val="FFFFFF"/>
      </a:accent2>
      <a:accent3>
        <a:srgbClr val="4EA6DC"/>
      </a:accent3>
      <a:accent4>
        <a:srgbClr val="4775E7"/>
      </a:accent4>
      <a:accent5>
        <a:srgbClr val="8971E1"/>
      </a:accent5>
      <a:accent6>
        <a:srgbClr val="D54773"/>
      </a:accent6>
      <a:hlink>
        <a:srgbClr val="6B9F25"/>
      </a:hlink>
      <a:folHlink>
        <a:srgbClr val="8C8C8C"/>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1_Parce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TotalTime>
  <Words>1273</Words>
  <Application>Microsoft Office PowerPoint</Application>
  <PresentationFormat>Widescreen</PresentationFormat>
  <Paragraphs>143</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Aptos</vt:lpstr>
      <vt:lpstr>Arial</vt:lpstr>
      <vt:lpstr>Gill Sans MT</vt:lpstr>
      <vt:lpstr>Wingdings</vt:lpstr>
      <vt:lpstr>Parcel</vt:lpstr>
      <vt:lpstr>1_Parcel</vt:lpstr>
      <vt:lpstr>Office of Congressman Jake Ellzey Community Project Funding FY27</vt:lpstr>
      <vt:lpstr>CPF Vs. Grant</vt:lpstr>
      <vt:lpstr>What is community Project Funding</vt:lpstr>
      <vt:lpstr>Appropriations Timeline for FY27</vt:lpstr>
      <vt:lpstr>How to apply </vt:lpstr>
      <vt:lpstr>Office Guidelines for Submissions</vt:lpstr>
      <vt:lpstr>Committee Guidelines</vt:lpstr>
      <vt:lpstr>Committee Guidelines</vt:lpstr>
      <vt:lpstr>Subcommittee Guidance</vt:lpstr>
      <vt:lpstr>Agriculture</vt:lpstr>
      <vt:lpstr>Commerce, Justice, Science</vt:lpstr>
      <vt:lpstr>Interior and Environment</vt:lpstr>
      <vt:lpstr>Homeland Security</vt:lpstr>
      <vt:lpstr>Transportation and Housing and Urban Development</vt:lpstr>
      <vt:lpstr>Examples of approved Cpf</vt:lpstr>
      <vt:lpstr>Examples Continued</vt:lpstr>
      <vt:lpstr>Grant Services our office offers</vt:lpstr>
      <vt:lpstr>Grant application Process</vt:lpstr>
      <vt:lpstr>Getting  started</vt:lpstr>
      <vt:lpstr>grants.gov</vt:lpstr>
      <vt:lpstr>Takeaways for a Strong Application</vt:lpstr>
      <vt:lpstr>Constituent Services our Office offers</vt:lpstr>
      <vt:lpstr>Staff Contacts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Congressman Jake Ellzey Community Project Funding FY27</dc:title>
  <dc:creator>Swalm, Hailee</dc:creator>
  <cp:lastModifiedBy>Dankworth, Owen</cp:lastModifiedBy>
  <cp:revision>3</cp:revision>
  <dcterms:created xsi:type="dcterms:W3CDTF">2025-08-20T15:57:36Z</dcterms:created>
  <dcterms:modified xsi:type="dcterms:W3CDTF">2026-01-13T21:54:19Z</dcterms:modified>
</cp:coreProperties>
</file>